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1" r:id="rId2"/>
  </p:sldMasterIdLst>
  <p:notesMasterIdLst>
    <p:notesMasterId r:id="rId24"/>
  </p:notesMasterIdLst>
  <p:handoutMasterIdLst>
    <p:handoutMasterId r:id="rId25"/>
  </p:handoutMasterIdLst>
  <p:sldIdLst>
    <p:sldId id="571" r:id="rId3"/>
    <p:sldId id="656" r:id="rId4"/>
    <p:sldId id="709" r:id="rId5"/>
    <p:sldId id="710" r:id="rId6"/>
    <p:sldId id="711" r:id="rId7"/>
    <p:sldId id="699" r:id="rId8"/>
    <p:sldId id="668" r:id="rId9"/>
    <p:sldId id="662" r:id="rId10"/>
    <p:sldId id="696" r:id="rId11"/>
    <p:sldId id="700" r:id="rId12"/>
    <p:sldId id="701" r:id="rId13"/>
    <p:sldId id="704" r:id="rId14"/>
    <p:sldId id="702" r:id="rId15"/>
    <p:sldId id="703" r:id="rId16"/>
    <p:sldId id="705" r:id="rId17"/>
    <p:sldId id="706" r:id="rId18"/>
    <p:sldId id="673" r:id="rId19"/>
    <p:sldId id="707" r:id="rId20"/>
    <p:sldId id="712" r:id="rId21"/>
    <p:sldId id="708" r:id="rId22"/>
    <p:sldId id="690" r:id="rId23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66FF99"/>
    <a:srgbClr val="E4E43C"/>
    <a:srgbClr val="90CCDC"/>
    <a:srgbClr val="009999"/>
    <a:srgbClr val="00FF99"/>
    <a:srgbClr val="66FFCC"/>
    <a:srgbClr val="00FF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91497" autoAdjust="0"/>
  </p:normalViewPr>
  <p:slideViewPr>
    <p:cSldViewPr>
      <p:cViewPr varScale="1">
        <p:scale>
          <a:sx n="89" d="100"/>
          <a:sy n="89" d="100"/>
        </p:scale>
        <p:origin x="-12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16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3130C-A8A9-4D5B-9DDB-DD47B6F50496}" type="doc">
      <dgm:prSet loTypeId="urn:microsoft.com/office/officeart/2005/8/layout/radial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6AFE-4926-4F84-B1CE-F7E151EF6F4B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800" dirty="0" smtClean="0">
              <a:solidFill>
                <a:srgbClr val="FFFFFF"/>
              </a:solidFill>
            </a:rPr>
            <a:t>Utility </a:t>
          </a:r>
        </a:p>
        <a:p>
          <a:r>
            <a:rPr lang="en-US" sz="2800" dirty="0" smtClean="0">
              <a:solidFill>
                <a:srgbClr val="FFFFFF"/>
              </a:solidFill>
            </a:rPr>
            <a:t>Data</a:t>
          </a:r>
          <a:endParaRPr lang="en-US" sz="2800" dirty="0">
            <a:solidFill>
              <a:srgbClr val="FFFFFF"/>
            </a:solidFill>
          </a:endParaRPr>
        </a:p>
      </dgm:t>
    </dgm:pt>
    <dgm:pt modelId="{E1E673F6-BA92-4BB1-9C0B-7485512A336D}" type="parTrans" cxnId="{E688D6C9-4529-4372-9727-65F28E33312F}">
      <dgm:prSet/>
      <dgm:spPr/>
      <dgm:t>
        <a:bodyPr/>
        <a:lstStyle/>
        <a:p>
          <a:endParaRPr lang="en-US" sz="1600"/>
        </a:p>
      </dgm:t>
    </dgm:pt>
    <dgm:pt modelId="{E10E35C5-36DF-4FA2-BEAC-E30B5531AD43}" type="sibTrans" cxnId="{E688D6C9-4529-4372-9727-65F28E33312F}">
      <dgm:prSet/>
      <dgm:spPr/>
      <dgm:t>
        <a:bodyPr/>
        <a:lstStyle/>
        <a:p>
          <a:endParaRPr lang="en-US" sz="1600"/>
        </a:p>
      </dgm:t>
    </dgm:pt>
    <dgm:pt modelId="{04474954-5087-49C9-9353-069C2D765B4E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800" dirty="0" smtClean="0">
              <a:solidFill>
                <a:schemeClr val="bg1"/>
              </a:solidFill>
            </a:rPr>
            <a:t>Facility</a:t>
          </a:r>
        </a:p>
        <a:p>
          <a:r>
            <a:rPr lang="en-US" sz="2800" dirty="0" smtClean="0">
              <a:solidFill>
                <a:schemeClr val="bg1"/>
              </a:solidFill>
            </a:rPr>
            <a:t>Data</a:t>
          </a:r>
          <a:endParaRPr lang="en-US" sz="2800" dirty="0">
            <a:solidFill>
              <a:schemeClr val="bg1"/>
            </a:solidFill>
          </a:endParaRPr>
        </a:p>
      </dgm:t>
    </dgm:pt>
    <dgm:pt modelId="{CCFDBCE7-B57B-44AE-BF62-696E8CEDD223}" type="parTrans" cxnId="{A128F77B-4410-4FB5-9038-9C3724823FCE}">
      <dgm:prSet/>
      <dgm:spPr/>
      <dgm:t>
        <a:bodyPr/>
        <a:lstStyle/>
        <a:p>
          <a:endParaRPr lang="en-US" sz="1600"/>
        </a:p>
      </dgm:t>
    </dgm:pt>
    <dgm:pt modelId="{D89BDE37-6D50-4CE7-B64A-AAF1D22DB113}" type="sibTrans" cxnId="{A128F77B-4410-4FB5-9038-9C3724823FCE}">
      <dgm:prSet/>
      <dgm:spPr/>
      <dgm:t>
        <a:bodyPr/>
        <a:lstStyle/>
        <a:p>
          <a:endParaRPr lang="en-US" sz="1600"/>
        </a:p>
      </dgm:t>
    </dgm:pt>
    <dgm:pt modelId="{D13C6D96-9D61-4EEA-AF95-8AD9C395A045}" type="pres">
      <dgm:prSet presAssocID="{4D03130C-A8A9-4D5B-9DDB-DD47B6F5049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EC9BF-DB70-4156-88CB-F097ED193BA3}" type="pres">
      <dgm:prSet presAssocID="{4D03130C-A8A9-4D5B-9DDB-DD47B6F50496}" presName="cycle" presStyleCnt="0"/>
      <dgm:spPr/>
    </dgm:pt>
    <dgm:pt modelId="{DD43F6B6-9165-49C4-9BF5-6CF61E77F4B3}" type="pres">
      <dgm:prSet presAssocID="{4D03130C-A8A9-4D5B-9DDB-DD47B6F50496}" presName="centerShape" presStyleCnt="0"/>
      <dgm:spPr/>
    </dgm:pt>
    <dgm:pt modelId="{40D7243D-E279-4EAE-8E12-DEF653AFF0FA}" type="pres">
      <dgm:prSet presAssocID="{4D03130C-A8A9-4D5B-9DDB-DD47B6F50496}" presName="connSite" presStyleLbl="node1" presStyleIdx="0" presStyleCnt="3"/>
      <dgm:spPr/>
    </dgm:pt>
    <dgm:pt modelId="{C659E043-A4AF-42C0-B31C-4842101C8EB1}" type="pres">
      <dgm:prSet presAssocID="{4D03130C-A8A9-4D5B-9DDB-DD47B6F50496}" presName="visible" presStyleLbl="node1" presStyleIdx="0" presStyleCnt="3"/>
      <dgm:spPr>
        <a:solidFill>
          <a:srgbClr val="008000"/>
        </a:solidFill>
      </dgm:spPr>
      <dgm:t>
        <a:bodyPr/>
        <a:lstStyle/>
        <a:p>
          <a:endParaRPr lang="en-US"/>
        </a:p>
      </dgm:t>
    </dgm:pt>
    <dgm:pt modelId="{A3960C20-36BD-4526-B6B0-A5D7B522EFE7}" type="pres">
      <dgm:prSet presAssocID="{E1E673F6-BA92-4BB1-9C0B-7485512A336D}" presName="Name25" presStyleLbl="parChTrans1D1" presStyleIdx="0" presStyleCnt="2"/>
      <dgm:spPr/>
      <dgm:t>
        <a:bodyPr/>
        <a:lstStyle/>
        <a:p>
          <a:endParaRPr lang="en-US"/>
        </a:p>
      </dgm:t>
    </dgm:pt>
    <dgm:pt modelId="{34E52B3C-EA18-4592-A9D5-F04DBEFE6977}" type="pres">
      <dgm:prSet presAssocID="{D0156AFE-4926-4F84-B1CE-F7E151EF6F4B}" presName="node" presStyleCnt="0"/>
      <dgm:spPr/>
    </dgm:pt>
    <dgm:pt modelId="{46DE1AA5-433B-4816-AA92-F2E67EA73CD9}" type="pres">
      <dgm:prSet presAssocID="{D0156AFE-4926-4F84-B1CE-F7E151EF6F4B}" presName="parentNode" presStyleLbl="node1" presStyleIdx="1" presStyleCnt="3" custLinFactNeighborY="-27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7BD4A-7E5E-4436-8CBB-3F2410DD03F6}" type="pres">
      <dgm:prSet presAssocID="{D0156AFE-4926-4F84-B1CE-F7E151EF6F4B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042E5-001E-40F4-A0BE-B0AFEE27C4C4}" type="pres">
      <dgm:prSet presAssocID="{CCFDBCE7-B57B-44AE-BF62-696E8CEDD223}" presName="Name25" presStyleLbl="parChTrans1D1" presStyleIdx="1" presStyleCnt="2"/>
      <dgm:spPr/>
      <dgm:t>
        <a:bodyPr/>
        <a:lstStyle/>
        <a:p>
          <a:endParaRPr lang="en-US"/>
        </a:p>
      </dgm:t>
    </dgm:pt>
    <dgm:pt modelId="{70B572CC-2646-49D1-9FC6-A50B08B00E3B}" type="pres">
      <dgm:prSet presAssocID="{04474954-5087-49C9-9353-069C2D765B4E}" presName="node" presStyleCnt="0"/>
      <dgm:spPr/>
    </dgm:pt>
    <dgm:pt modelId="{9629D27E-7DD6-458D-979A-0249BAB649E4}" type="pres">
      <dgm:prSet presAssocID="{04474954-5087-49C9-9353-069C2D765B4E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C01CC-17A8-4838-87F7-092702482988}" type="pres">
      <dgm:prSet presAssocID="{04474954-5087-49C9-9353-069C2D765B4E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28F77B-4410-4FB5-9038-9C3724823FCE}" srcId="{4D03130C-A8A9-4D5B-9DDB-DD47B6F50496}" destId="{04474954-5087-49C9-9353-069C2D765B4E}" srcOrd="1" destOrd="0" parTransId="{CCFDBCE7-B57B-44AE-BF62-696E8CEDD223}" sibTransId="{D89BDE37-6D50-4CE7-B64A-AAF1D22DB113}"/>
    <dgm:cxn modelId="{7CA139A7-05DB-0743-8343-675E8A74F349}" type="presOf" srcId="{04474954-5087-49C9-9353-069C2D765B4E}" destId="{9629D27E-7DD6-458D-979A-0249BAB649E4}" srcOrd="0" destOrd="0" presId="urn:microsoft.com/office/officeart/2005/8/layout/radial2"/>
    <dgm:cxn modelId="{2470AECD-0440-3D4C-AB91-3B634A6EE5EB}" type="presOf" srcId="{4D03130C-A8A9-4D5B-9DDB-DD47B6F50496}" destId="{D13C6D96-9D61-4EEA-AF95-8AD9C395A045}" srcOrd="0" destOrd="0" presId="urn:microsoft.com/office/officeart/2005/8/layout/radial2"/>
    <dgm:cxn modelId="{E688D6C9-4529-4372-9727-65F28E33312F}" srcId="{4D03130C-A8A9-4D5B-9DDB-DD47B6F50496}" destId="{D0156AFE-4926-4F84-B1CE-F7E151EF6F4B}" srcOrd="0" destOrd="0" parTransId="{E1E673F6-BA92-4BB1-9C0B-7485512A336D}" sibTransId="{E10E35C5-36DF-4FA2-BEAC-E30B5531AD43}"/>
    <dgm:cxn modelId="{B5837A4F-7EB4-0C4F-82B3-EC4FB0F8CBDE}" type="presOf" srcId="{E1E673F6-BA92-4BB1-9C0B-7485512A336D}" destId="{A3960C20-36BD-4526-B6B0-A5D7B522EFE7}" srcOrd="0" destOrd="0" presId="urn:microsoft.com/office/officeart/2005/8/layout/radial2"/>
    <dgm:cxn modelId="{9F653A1E-CF29-1C4E-89F8-7EFB326DB804}" type="presOf" srcId="{D0156AFE-4926-4F84-B1CE-F7E151EF6F4B}" destId="{46DE1AA5-433B-4816-AA92-F2E67EA73CD9}" srcOrd="0" destOrd="0" presId="urn:microsoft.com/office/officeart/2005/8/layout/radial2"/>
    <dgm:cxn modelId="{8E293932-4F7D-A047-BC00-69BE29104AD3}" type="presOf" srcId="{CCFDBCE7-B57B-44AE-BF62-696E8CEDD223}" destId="{068042E5-001E-40F4-A0BE-B0AFEE27C4C4}" srcOrd="0" destOrd="0" presId="urn:microsoft.com/office/officeart/2005/8/layout/radial2"/>
    <dgm:cxn modelId="{06F66EAD-A10B-4641-AC91-B4A1B552CC77}" type="presParOf" srcId="{D13C6D96-9D61-4EEA-AF95-8AD9C395A045}" destId="{3F9EC9BF-DB70-4156-88CB-F097ED193BA3}" srcOrd="0" destOrd="0" presId="urn:microsoft.com/office/officeart/2005/8/layout/radial2"/>
    <dgm:cxn modelId="{91BCBB94-4441-7341-B97B-134ECA3CD9A5}" type="presParOf" srcId="{3F9EC9BF-DB70-4156-88CB-F097ED193BA3}" destId="{DD43F6B6-9165-49C4-9BF5-6CF61E77F4B3}" srcOrd="0" destOrd="0" presId="urn:microsoft.com/office/officeart/2005/8/layout/radial2"/>
    <dgm:cxn modelId="{5EAA733F-0C72-704B-A802-F785C17C6735}" type="presParOf" srcId="{DD43F6B6-9165-49C4-9BF5-6CF61E77F4B3}" destId="{40D7243D-E279-4EAE-8E12-DEF653AFF0FA}" srcOrd="0" destOrd="0" presId="urn:microsoft.com/office/officeart/2005/8/layout/radial2"/>
    <dgm:cxn modelId="{D29EDECA-3EC1-3146-BDBB-876C1771E636}" type="presParOf" srcId="{DD43F6B6-9165-49C4-9BF5-6CF61E77F4B3}" destId="{C659E043-A4AF-42C0-B31C-4842101C8EB1}" srcOrd="1" destOrd="0" presId="urn:microsoft.com/office/officeart/2005/8/layout/radial2"/>
    <dgm:cxn modelId="{65A0AA66-7456-244A-A033-07119F75D623}" type="presParOf" srcId="{3F9EC9BF-DB70-4156-88CB-F097ED193BA3}" destId="{A3960C20-36BD-4526-B6B0-A5D7B522EFE7}" srcOrd="1" destOrd="0" presId="urn:microsoft.com/office/officeart/2005/8/layout/radial2"/>
    <dgm:cxn modelId="{3798F507-5B0E-7542-B224-0DD90E7D264E}" type="presParOf" srcId="{3F9EC9BF-DB70-4156-88CB-F097ED193BA3}" destId="{34E52B3C-EA18-4592-A9D5-F04DBEFE6977}" srcOrd="2" destOrd="0" presId="urn:microsoft.com/office/officeart/2005/8/layout/radial2"/>
    <dgm:cxn modelId="{5A9BF8F0-5137-5B49-A109-B1C7E1E87F60}" type="presParOf" srcId="{34E52B3C-EA18-4592-A9D5-F04DBEFE6977}" destId="{46DE1AA5-433B-4816-AA92-F2E67EA73CD9}" srcOrd="0" destOrd="0" presId="urn:microsoft.com/office/officeart/2005/8/layout/radial2"/>
    <dgm:cxn modelId="{F8EAD9AB-7AFE-F349-817C-BE2D37F7D4D0}" type="presParOf" srcId="{34E52B3C-EA18-4592-A9D5-F04DBEFE6977}" destId="{A6B7BD4A-7E5E-4436-8CBB-3F2410DD03F6}" srcOrd="1" destOrd="0" presId="urn:microsoft.com/office/officeart/2005/8/layout/radial2"/>
    <dgm:cxn modelId="{32102094-619D-114A-8FB7-198BB66E9B44}" type="presParOf" srcId="{3F9EC9BF-DB70-4156-88CB-F097ED193BA3}" destId="{068042E5-001E-40F4-A0BE-B0AFEE27C4C4}" srcOrd="3" destOrd="0" presId="urn:microsoft.com/office/officeart/2005/8/layout/radial2"/>
    <dgm:cxn modelId="{A125D7E3-1A58-844F-8AAB-D2CBC0AD8EB4}" type="presParOf" srcId="{3F9EC9BF-DB70-4156-88CB-F097ED193BA3}" destId="{70B572CC-2646-49D1-9FC6-A50B08B00E3B}" srcOrd="4" destOrd="0" presId="urn:microsoft.com/office/officeart/2005/8/layout/radial2"/>
    <dgm:cxn modelId="{665EB95A-E34E-B647-8EAE-8DD495D38BEA}" type="presParOf" srcId="{70B572CC-2646-49D1-9FC6-A50B08B00E3B}" destId="{9629D27E-7DD6-458D-979A-0249BAB649E4}" srcOrd="0" destOrd="0" presId="urn:microsoft.com/office/officeart/2005/8/layout/radial2"/>
    <dgm:cxn modelId="{B69F7DB7-06A1-8540-8697-21F314032763}" type="presParOf" srcId="{70B572CC-2646-49D1-9FC6-A50B08B00E3B}" destId="{B4DC01CC-17A8-4838-87F7-09270248298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042E5-001E-40F4-A0BE-B0AFEE27C4C4}">
      <dsp:nvSpPr>
        <dsp:cNvPr id="0" name=""/>
        <dsp:cNvSpPr/>
      </dsp:nvSpPr>
      <dsp:spPr>
        <a:xfrm rot="1752472">
          <a:off x="2213605" y="3163473"/>
          <a:ext cx="866972" cy="67763"/>
        </a:xfrm>
        <a:custGeom>
          <a:avLst/>
          <a:gdLst/>
          <a:ahLst/>
          <a:cxnLst/>
          <a:rect l="0" t="0" r="0" b="0"/>
          <a:pathLst>
            <a:path>
              <a:moveTo>
                <a:pt x="0" y="33881"/>
              </a:moveTo>
              <a:lnTo>
                <a:pt x="866972" y="338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60C20-36BD-4526-B6B0-A5D7B522EFE7}">
      <dsp:nvSpPr>
        <dsp:cNvPr id="0" name=""/>
        <dsp:cNvSpPr/>
      </dsp:nvSpPr>
      <dsp:spPr>
        <a:xfrm rot="19800287">
          <a:off x="2209788" y="1670943"/>
          <a:ext cx="880039" cy="67763"/>
        </a:xfrm>
        <a:custGeom>
          <a:avLst/>
          <a:gdLst/>
          <a:ahLst/>
          <a:cxnLst/>
          <a:rect l="0" t="0" r="0" b="0"/>
          <a:pathLst>
            <a:path>
              <a:moveTo>
                <a:pt x="0" y="33881"/>
              </a:moveTo>
              <a:lnTo>
                <a:pt x="880039" y="338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9E043-A4AF-42C0-B31C-4842101C8EB1}">
      <dsp:nvSpPr>
        <dsp:cNvPr id="0" name=""/>
        <dsp:cNvSpPr/>
      </dsp:nvSpPr>
      <dsp:spPr>
        <a:xfrm>
          <a:off x="1044" y="1129872"/>
          <a:ext cx="2667855" cy="2667855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DE1AA5-433B-4816-AA92-F2E67EA73CD9}">
      <dsp:nvSpPr>
        <dsp:cNvPr id="0" name=""/>
        <dsp:cNvSpPr/>
      </dsp:nvSpPr>
      <dsp:spPr>
        <a:xfrm>
          <a:off x="2923700" y="284370"/>
          <a:ext cx="1600713" cy="1600713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FFFF"/>
              </a:solidFill>
            </a:rPr>
            <a:t>Utility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FFFF"/>
              </a:solidFill>
            </a:rPr>
            <a:t>Data</a:t>
          </a:r>
          <a:endParaRPr lang="en-US" sz="2800" kern="1200" dirty="0">
            <a:solidFill>
              <a:srgbClr val="FFFFFF"/>
            </a:solidFill>
          </a:endParaRPr>
        </a:p>
      </dsp:txBody>
      <dsp:txXfrm>
        <a:off x="3158119" y="518789"/>
        <a:ext cx="1131875" cy="1131875"/>
      </dsp:txXfrm>
    </dsp:sp>
    <dsp:sp modelId="{9629D27E-7DD6-458D-979A-0249BAB649E4}">
      <dsp:nvSpPr>
        <dsp:cNvPr id="0" name=""/>
        <dsp:cNvSpPr/>
      </dsp:nvSpPr>
      <dsp:spPr>
        <a:xfrm>
          <a:off x="2923700" y="2999089"/>
          <a:ext cx="1600713" cy="1600713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Facility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Data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3158119" y="3233508"/>
        <a:ext cx="1131875" cy="1131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5F3E2E9E-210C-450C-A467-903FBB547863}" type="datetime1">
              <a:rPr lang="en-US"/>
              <a:pPr/>
              <a:t>7/2/14</a:t>
            </a:fld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72C5AB6-2B2E-4756-9F2C-AB87E8E4C2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993" y="4420315"/>
            <a:ext cx="5615940" cy="418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2011DE-8FB8-4294-8753-06B45CCD91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7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9787" cy="348773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624" y="4415468"/>
            <a:ext cx="6236683" cy="450432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0F5CF7-0EA2-4233-AB5C-DB21006C15AD}" type="slidenum">
              <a:rPr lang="fr-CA" smtClean="0"/>
              <a:pPr>
                <a:defRPr/>
              </a:pPr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480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7B6BD25C-C5DB-469F-B75A-ADA212AC8884}" type="slidenum">
              <a:rPr lang="en-US" smtClean="0"/>
              <a:pPr eaLnBrk="1" hangingPunct="1"/>
              <a:t>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081" y="823195"/>
            <a:ext cx="7650714" cy="1470025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0B5D73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9322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9428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0B30-6D65-47A1-996D-108470C504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9F00-74BB-48A2-9E02-4147A84E765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9DE2-72E0-4D8E-B7E7-0BBF3E965B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E497-EACC-40C4-8C59-0047E81D43F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7A6F9-8BF5-487E-AFE4-CFCFFA5A78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B606AD-6A25-44E2-8B54-95C407BAD4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coveryAct SmartGrid_program templat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0307" cy="6858000"/>
          </a:xfrm>
          <a:prstGeom prst="rect">
            <a:avLst/>
          </a:prstGeom>
        </p:spPr>
      </p:pic>
      <p:pic>
        <p:nvPicPr>
          <p:cNvPr id="11" name="Picture 10" descr="smartgrid-recac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772" y="5943600"/>
            <a:ext cx="3314700" cy="602673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362200"/>
            <a:ext cx="7086600" cy="1524000"/>
          </a:xfrm>
          <a:prstGeom prst="rect">
            <a:avLst/>
          </a:prstGeom>
        </p:spPr>
        <p:txBody>
          <a:bodyPr anchor="b"/>
          <a:lstStyle>
            <a:lvl1pPr marL="0" indent="0">
              <a:defRPr sz="4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Presentation 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3886200"/>
            <a:ext cx="6324600" cy="533400"/>
          </a:xfrm>
          <a:prstGeom prst="rect">
            <a:avLst/>
          </a:prstGeom>
        </p:spPr>
        <p:txBody>
          <a:bodyPr/>
          <a:lstStyle>
            <a:lvl1pPr marL="0" indent="0">
              <a:defRPr sz="18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Presentation Subtitle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219200"/>
            <a:ext cx="1752600" cy="533400"/>
          </a:xfrm>
          <a:prstGeom prst="rect">
            <a:avLst/>
          </a:prstGeom>
        </p:spPr>
        <p:txBody>
          <a:bodyPr/>
          <a:lstStyle>
            <a:lvl1pPr>
              <a:defRPr sz="2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MM.DD.YYYY</a:t>
            </a:r>
            <a:endParaRPr lang="en-US" dirty="0"/>
          </a:p>
        </p:txBody>
      </p:sp>
      <p:pic>
        <p:nvPicPr>
          <p:cNvPr id="28" name="Picture 27" descr="DOE Seal_Color_Hi_R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286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1601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, Tag Lin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676400"/>
            <a:ext cx="8534400" cy="4419600"/>
          </a:xfrm>
          <a:prstGeom prst="rect">
            <a:avLst/>
          </a:prstGeom>
          <a:ln w="12700">
            <a:noFill/>
          </a:ln>
        </p:spPr>
        <p:txBody>
          <a:bodyPr tIns="91440" bIns="91440"/>
          <a:lstStyle>
            <a:lvl1pPr marL="177800" indent="-177800">
              <a:lnSpc>
                <a:spcPct val="100000"/>
              </a:lnSpc>
              <a:buSzPct val="125000"/>
              <a:buFont typeface="Arial" pitchFamily="34" charset="0"/>
              <a:buChar char="•"/>
              <a:defRPr sz="1600" i="0">
                <a:solidFill>
                  <a:schemeClr val="tx1"/>
                </a:solidFill>
              </a:defRPr>
            </a:lvl1pPr>
            <a:lvl2pPr marL="341313" indent="-163513">
              <a:lnSpc>
                <a:spcPct val="100000"/>
              </a:lnSpc>
              <a:buFont typeface="Palatino Linotype" pitchFamily="18" charset="0"/>
              <a:buChar char="–"/>
              <a:defRPr sz="1600">
                <a:solidFill>
                  <a:schemeClr val="tx1"/>
                </a:solidFill>
              </a:defRPr>
            </a:lvl2pPr>
            <a:lvl3pPr marL="519113" indent="-177800">
              <a:lnSpc>
                <a:spcPct val="100000"/>
              </a:lnSpc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682625" indent="-163513">
              <a:lnSpc>
                <a:spcPct val="100000"/>
              </a:lnSpc>
              <a:buFont typeface="Palatino Linotype" pitchFamily="18" charset="0"/>
              <a:buChar char="›"/>
              <a:defRPr sz="1600" i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700107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 &amp; Tag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74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7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330337" y="6444344"/>
            <a:ext cx="457200" cy="304800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marL="231775" indent="-231775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800" dirty="0" smtClean="0">
              <a:solidFill>
                <a:srgbClr val="59595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l="24877" t="2490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smartgrid-recac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772" y="5943600"/>
            <a:ext cx="3314700" cy="602673"/>
          </a:xfrm>
          <a:prstGeom prst="rect">
            <a:avLst/>
          </a:prstGeom>
        </p:spPr>
      </p:pic>
      <p:pic>
        <p:nvPicPr>
          <p:cNvPr id="14" name="Picture 13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b="86667"/>
          <a:stretch>
            <a:fillRect/>
          </a:stretch>
        </p:blipFill>
        <p:spPr>
          <a:xfrm>
            <a:off x="3693" y="0"/>
            <a:ext cx="9140307" cy="914400"/>
          </a:xfrm>
          <a:prstGeom prst="rect">
            <a:avLst/>
          </a:prstGeom>
        </p:spPr>
      </p:pic>
      <p:pic>
        <p:nvPicPr>
          <p:cNvPr id="15" name="Picture 14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t="22639" b="75833"/>
          <a:stretch>
            <a:fillRect/>
          </a:stretch>
        </p:blipFill>
        <p:spPr>
          <a:xfrm>
            <a:off x="3693" y="885825"/>
            <a:ext cx="9140307" cy="104775"/>
          </a:xfrm>
          <a:prstGeom prst="rect">
            <a:avLst/>
          </a:prstGeom>
        </p:spPr>
      </p:pic>
      <p:pic>
        <p:nvPicPr>
          <p:cNvPr id="26" name="Picture 25" descr="DOE Seal_Color_Hi_R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524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9213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506104" y="547048"/>
            <a:ext cx="8305800" cy="228600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6104" y="838200"/>
            <a:ext cx="8305800" cy="609600"/>
          </a:xfrm>
          <a:prstGeom prst="rect">
            <a:avLst/>
          </a:prstGeom>
        </p:spPr>
        <p:txBody>
          <a:bodyPr/>
          <a:lstStyle>
            <a:lvl1pPr marL="0" indent="0">
              <a:defRPr sz="2000" b="1" i="0">
                <a:latin typeface="+mn-lt"/>
              </a:defRPr>
            </a:lvl1pPr>
          </a:lstStyle>
          <a:p>
            <a:pPr lvl="0"/>
            <a:r>
              <a:rPr lang="en-US" dirty="0" smtClean="0"/>
              <a:t>#######This tagline should be no more than 2 lines, be grammatically correct and end in a period. Font: Size 20, Palatino Linotype ######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12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D415403-60B8-0343-862C-B9775C01FCF4}" type="datetimeFigureOut">
              <a:rPr lang="en-US" sz="180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7/2/14</a:t>
            </a:fld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86F6C4D-A356-0245-999D-2014B623F66C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RecoveryAct SmartGrid_program templ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93" y="0"/>
            <a:ext cx="9140307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905000"/>
            <a:ext cx="7086600" cy="1447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343400"/>
            <a:ext cx="69342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Presenter Name and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3352800"/>
            <a:ext cx="50292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32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32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3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3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D15CC-1D0B-4735-AC85-24FAF1240EED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4800" y="1066800"/>
            <a:ext cx="8534400" cy="5029200"/>
          </a:xfrm>
          <a:prstGeom prst="rect">
            <a:avLst/>
          </a:prstGeom>
          <a:ln w="12700">
            <a:noFill/>
          </a:ln>
        </p:spPr>
        <p:txBody>
          <a:bodyPr tIns="91440" bIns="91440">
            <a:normAutofit/>
          </a:bodyPr>
          <a:lstStyle>
            <a:lvl1pPr marL="457200" indent="-457200">
              <a:lnSpc>
                <a:spcPct val="100000"/>
              </a:lnSpc>
              <a:buSzPct val="125000"/>
              <a:buFont typeface="Wingdings" pitchFamily="2" charset="2"/>
              <a:buChar char="§"/>
              <a:defRPr sz="2400" b="1" i="0">
                <a:solidFill>
                  <a:schemeClr val="tx1"/>
                </a:solidFill>
              </a:defRPr>
            </a:lvl1pPr>
            <a:lvl2pPr marL="341313" indent="-163513">
              <a:lnSpc>
                <a:spcPct val="100000"/>
              </a:lnSpc>
              <a:buFont typeface="Palatino Linotype" pitchFamily="18" charset="0"/>
              <a:buChar char="–"/>
              <a:defRPr sz="3600">
                <a:solidFill>
                  <a:schemeClr val="tx1"/>
                </a:solidFill>
              </a:defRPr>
            </a:lvl2pPr>
            <a:lvl3pPr marL="519113" indent="-177800">
              <a:lnSpc>
                <a:spcPct val="100000"/>
              </a:lnSpc>
              <a:buFont typeface="Courier New" pitchFamily="49" charset="0"/>
              <a:buChar char="o"/>
              <a:defRPr sz="3600">
                <a:solidFill>
                  <a:schemeClr val="tx1"/>
                </a:solidFill>
              </a:defRPr>
            </a:lvl3pPr>
            <a:lvl4pPr marL="914400" indent="-457200">
              <a:lnSpc>
                <a:spcPct val="100000"/>
              </a:lnSpc>
              <a:buClr>
                <a:schemeClr val="accent3">
                  <a:lumMod val="75000"/>
                </a:schemeClr>
              </a:buClr>
              <a:buFont typeface="Calibri" pitchFamily="34" charset="0"/>
              <a:buChar char="—"/>
              <a:defRPr sz="2000" i="0">
                <a:solidFill>
                  <a:schemeClr val="tx1"/>
                </a:solidFill>
              </a:defRPr>
            </a:lvl4pPr>
            <a:lvl5pPr marL="1143000" indent="-228600">
              <a:buClr>
                <a:srgbClr val="00B0F0"/>
              </a:buClr>
              <a:buSzPct val="60000"/>
              <a:buFont typeface="Wingdings" pitchFamily="2" charset="2"/>
              <a:buChar char="q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86200" y="0"/>
            <a:ext cx="5257800" cy="762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79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3800" y="0"/>
            <a:ext cx="5410200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731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rumb Trail &amp; Tag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90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0"/>
            <a:ext cx="54102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34200" y="6583680"/>
            <a:ext cx="2133600" cy="274320"/>
          </a:xfrm>
          <a:prstGeom prst="rect">
            <a:avLst/>
          </a:prstGeom>
        </p:spPr>
        <p:txBody>
          <a:bodyPr/>
          <a:lstStyle/>
          <a:p>
            <a:pPr defTabSz="457200"/>
            <a:fld id="{5F739D47-BF5C-4F21-8DD2-5BC4A591B4B7}" type="slidenum">
              <a:rPr lang="en-US" sz="240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</a:rPr>
              <a:pPr defTabSz="457200"/>
              <a:t>‹#›</a:t>
            </a:fld>
            <a:endParaRPr lang="en-US" sz="2400" dirty="0">
              <a:solidFill>
                <a:prstClr val="black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257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96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591BB24-4885-4A53-A64F-EF42E04B6BDE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7/2/14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FE4-F3E9-4423-B86C-5377BA8E5D23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5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29" y="2066925"/>
            <a:ext cx="7599363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29" y="566738"/>
            <a:ext cx="759936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214-0532-4605-ABF4-C0EDE95FA3E7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A67B-69B6-409B-BA3C-DDC4F05A84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74B3-AED4-4791-A823-7E4933592E20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41D64-A1A5-4B08-823B-DB436CAA4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8B1F-9712-4E00-9DC7-36DFCE816E0A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7B6A-7F42-465E-B3C3-34DEE796D3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2796-2EB7-4C9E-80AE-CC1F5F272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E83-69B1-4ECF-B8BA-BA47624B3C92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ABBA-12D5-409A-B945-CC08A12D98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28E2-8EAB-4827-AC49-C523DF064937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F0F8-E1E5-4F7F-AEB2-968C56B0A6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F964-0E91-476C-87CD-BDC27A55C06A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F962D-A8A3-478F-9B49-71DBBFB2B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4.png"/><Relationship Id="rId15" Type="http://schemas.openxmlformats.org/officeDocument/2006/relationships/image" Target="../media/image5.jpeg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9646" y="222444"/>
            <a:ext cx="79812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FCE3DC-B733-4D54-88AE-DF24F1560B8A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AD6B9F5-D337-423F-9CB6-2811FA9FA0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2319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C:\_Project\NIST\NISTGreenButton\Work\GreenButton\Artwork\GreenButtonIcons\green-Download256.gi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609600" cy="74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36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B5D7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66006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5">
            <a:lumMod val="75000"/>
          </a:schemeClr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smartgrid-recact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6316915"/>
            <a:ext cx="2137765" cy="388685"/>
          </a:xfrm>
          <a:prstGeom prst="rect">
            <a:avLst/>
          </a:prstGeom>
        </p:spPr>
      </p:pic>
      <p:pic>
        <p:nvPicPr>
          <p:cNvPr id="4" name="Picture 3" descr="RecoveryAct SmartGrid_programheader3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775855"/>
          </a:xfrm>
          <a:prstGeom prst="rect">
            <a:avLst/>
          </a:prstGeom>
        </p:spPr>
      </p:pic>
      <p:pic>
        <p:nvPicPr>
          <p:cNvPr id="7" name="Picture 6" descr="RecoveryAct SmartGrid_header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7758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82000" y="6515100"/>
            <a:ext cx="2133600" cy="2743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25092C6-F32E-430E-8637-C3B5958024A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6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hf hdr="0" ftr="0" dt="0"/>
  <p:txStyles>
    <p:titleStyle>
      <a:lvl1pPr marL="3175"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tx1"/>
          </a:solidFill>
          <a:latin typeface="+mn-lt"/>
          <a:ea typeface="+mj-ea"/>
          <a:cs typeface="+mj-cs"/>
        </a:defRPr>
      </a:lvl1pPr>
      <a:lvl2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2pPr>
      <a:lvl3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3pPr>
      <a:lvl4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4pPr>
      <a:lvl5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5pPr>
      <a:lvl6pPr marL="4603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6pPr>
      <a:lvl7pPr marL="9175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7pPr>
      <a:lvl8pPr marL="13747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8pPr>
      <a:lvl9pPr marL="18319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9pPr>
    </p:titleStyle>
    <p:bodyStyle>
      <a:lvl1pPr marL="285750" indent="-285750" algn="l" rtl="0" eaLnBrk="1" fontAlgn="base" hangingPunct="1">
        <a:lnSpc>
          <a:spcPct val="95000"/>
        </a:lnSpc>
        <a:spcBef>
          <a:spcPct val="40000"/>
        </a:spcBef>
        <a:spcAft>
          <a:spcPct val="0"/>
        </a:spcAft>
        <a:buNone/>
        <a:defRPr lang="en-US" sz="1000" i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3413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2pPr>
      <a:lvl3pPr marL="847725" indent="-217488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90000"/>
        <a:buFont typeface="Wingdings" pitchFamily="2" charset="2"/>
        <a:buNone/>
        <a:defRPr sz="1600">
          <a:solidFill>
            <a:schemeClr val="tx1"/>
          </a:solidFill>
          <a:latin typeface="+mn-lt"/>
        </a:defRPr>
      </a:lvl3pPr>
      <a:lvl4pPr marL="1095375" indent="-24606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4pPr>
      <a:lvl5pPr marL="13239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5pPr>
      <a:lvl6pPr marL="17811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2383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6955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1527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mailto:john.teeter@nist.go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energyos" TargetMode="Externa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greenbuttondata.org/greentest.aspx" TargetMode="External"/><Relationship Id="rId12" Type="http://schemas.openxmlformats.org/officeDocument/2006/relationships/hyperlink" Target="http://osgug.ucaiug.org/sgsystems/OpenADE/Shared%20Documents/Forms/AllItems.aspx?RootFolder=/sgsystems/OpenADE/Shared%20Documents/Testing%20and%20Certification/GreenButtonTestPlan&amp;FolderCTID=&amp;View=%7B60F72F59-7B0F-4BA0-985C-D253868CFCEF%7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esb.org/ESPI_Standards.asp" TargetMode="External"/><Relationship Id="rId3" Type="http://schemas.openxmlformats.org/officeDocument/2006/relationships/hyperlink" Target="https://collaborate.nist.gov/twiki-sggrid/bin/view/SmartGrid/GreenButtonSDK" TargetMode="External"/><Relationship Id="rId4" Type="http://schemas.openxmlformats.org/officeDocument/2006/relationships/hyperlink" Target="http://energyos.github.io/OpenESPI-GreenButton-API-Documentation/API/" TargetMode="External"/><Relationship Id="rId5" Type="http://schemas.openxmlformats.org/officeDocument/2006/relationships/hyperlink" Target="http://energyos.github.io/OpenESPI-GreenButton-API-Documentation/" TargetMode="External"/><Relationship Id="rId6" Type="http://schemas.openxmlformats.org/officeDocument/2006/relationships/hyperlink" Target="https://github.com/energyos/OpenESPI-Common-java" TargetMode="External"/><Relationship Id="rId7" Type="http://schemas.openxmlformats.org/officeDocument/2006/relationships/hyperlink" Target="https://github.com/energyos/OpenESPI-DataCustodian-java" TargetMode="External"/><Relationship Id="rId8" Type="http://schemas.openxmlformats.org/officeDocument/2006/relationships/hyperlink" Target="https://github.com/energyos/OpenESPI-ThirdParty-java" TargetMode="External"/><Relationship Id="rId9" Type="http://schemas.openxmlformats.org/officeDocument/2006/relationships/hyperlink" Target="https://services.greenbuttondata.org/DataCustodian" TargetMode="External"/><Relationship Id="rId10" Type="http://schemas.openxmlformats.org/officeDocument/2006/relationships/hyperlink" Target="https://services.greenbuttondata.org/ThirdPart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ButtonLead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739900"/>
            <a:ext cx="7861300" cy="2222500"/>
          </a:xfrm>
          <a:prstGeom prst="rect">
            <a:avLst/>
          </a:prstGeom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560294" y="457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The Green Button Initiative</a:t>
            </a:r>
            <a:endParaRPr lang="en-US" sz="3200" dirty="0"/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-228600" y="4495800"/>
            <a:ext cx="913055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auto">
              <a:spcAft>
                <a:spcPts val="0"/>
              </a:spcAft>
            </a:pPr>
            <a:r>
              <a:rPr lang="en-US" altLang="en-US" sz="1800" b="1" dirty="0" smtClean="0">
                <a:solidFill>
                  <a:srgbClr val="09428B"/>
                </a:solidFill>
              </a:rPr>
              <a:t>John </a:t>
            </a:r>
            <a:r>
              <a:rPr lang="en-US" altLang="en-US" sz="1800" b="1" dirty="0">
                <a:solidFill>
                  <a:srgbClr val="09428B"/>
                </a:solidFill>
              </a:rPr>
              <a:t>Teeter,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Computer Scientist,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NIST, </a:t>
            </a:r>
            <a:r>
              <a:rPr lang="en-US" altLang="en-US" sz="1800" b="1" dirty="0" smtClean="0">
                <a:solidFill>
                  <a:srgbClr val="09428B"/>
                </a:solidFill>
                <a:hlinkClick r:id="rId4"/>
              </a:rPr>
              <a:t>john.teeter@nist.gov</a:t>
            </a:r>
            <a:endParaRPr lang="en-US" altLang="en-US" sz="1800" b="1" dirty="0" smtClean="0">
              <a:solidFill>
                <a:srgbClr val="09428B"/>
              </a:solidFill>
            </a:endParaRPr>
          </a:p>
          <a:p>
            <a:pPr lvl="1" algn="l" fontAlgn="auto">
              <a:spcAft>
                <a:spcPts val="0"/>
              </a:spcAft>
            </a:pPr>
            <a:r>
              <a:rPr lang="en-US" altLang="en-US" sz="1800" b="1" dirty="0" smtClean="0">
                <a:solidFill>
                  <a:srgbClr val="09428B"/>
                </a:solidFill>
              </a:rPr>
              <a:t>          Presidential </a:t>
            </a:r>
            <a:r>
              <a:rPr lang="en-US" altLang="en-US" sz="1800" b="1" dirty="0">
                <a:solidFill>
                  <a:srgbClr val="09428B"/>
                </a:solidFill>
              </a:rPr>
              <a:t>Innovation </a:t>
            </a:r>
            <a:r>
              <a:rPr lang="en-US" altLang="en-US" sz="1800" b="1" smtClean="0">
                <a:solidFill>
                  <a:srgbClr val="09428B"/>
                </a:solidFill>
              </a:rPr>
              <a:t>Fellow Alumni</a:t>
            </a:r>
            <a:endParaRPr lang="en-US" altLang="en-US" sz="1800" b="1" dirty="0" smtClean="0">
              <a:solidFill>
                <a:srgbClr val="09428B"/>
              </a:solidFill>
            </a:endParaRPr>
          </a:p>
          <a:p>
            <a:pPr lvl="1" algn="l" fontAlgn="auto">
              <a:spcAft>
                <a:spcPts val="0"/>
              </a:spcAft>
            </a:pPr>
            <a:endParaRPr lang="en-US" altLang="en-US" sz="1800" b="1" dirty="0" smtClean="0">
              <a:solidFill>
                <a:srgbClr val="09428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550122"/>
            <a:ext cx="311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www.greenbuttondata.org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52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Green Button Connect My Data</a:t>
            </a:r>
            <a:br>
              <a:rPr lang="en-US" dirty="0" smtClean="0"/>
            </a:br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70990"/>
            <a:ext cx="7010400" cy="43829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657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Green Button Connect My Data</a:t>
            </a:r>
            <a:br>
              <a:rPr lang="en-US" sz="3200" dirty="0" smtClean="0"/>
            </a:br>
            <a:r>
              <a:rPr lang="en-US" sz="3200" dirty="0" smtClean="0"/>
              <a:t>Status and Notification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5943600" cy="20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1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Green Button Connect My Data</a:t>
            </a:r>
            <a:br>
              <a:rPr lang="en-US" dirty="0" smtClean="0"/>
            </a:br>
            <a:r>
              <a:rPr lang="en-US" dirty="0" smtClean="0"/>
              <a:t>User Experience Guidelines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7010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Green Button Connect My Data</a:t>
            </a:r>
            <a:br>
              <a:rPr lang="en-US" sz="3200" dirty="0" smtClean="0"/>
            </a:br>
            <a:r>
              <a:rPr lang="en-US" sz="3200" dirty="0" err="1" smtClean="0"/>
              <a:t>RetailCustomer</a:t>
            </a:r>
            <a:r>
              <a:rPr lang="en-US" sz="3200" dirty="0" smtClean="0"/>
              <a:t> Authorization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3000"/>
            <a:ext cx="7086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0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Green Button Connect My Data</a:t>
            </a:r>
            <a:br>
              <a:rPr lang="en-US" sz="3200" dirty="0" smtClean="0"/>
            </a:br>
            <a:r>
              <a:rPr lang="en-US" sz="3200" dirty="0" err="1" smtClean="0"/>
              <a:t>RetailCustomer</a:t>
            </a:r>
            <a:r>
              <a:rPr lang="en-US" sz="3200" dirty="0" smtClean="0"/>
              <a:t> Authorization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79248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Green Button Connect My Data</a:t>
            </a:r>
            <a:br>
              <a:rPr lang="en-US" dirty="0" smtClean="0"/>
            </a:br>
            <a:r>
              <a:rPr lang="en-US" dirty="0" smtClean="0"/>
              <a:t>Data Flows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239000" cy="4343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4870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Open Source Green Button</a:t>
            </a:r>
            <a:br>
              <a:rPr lang="en-US" sz="3200" dirty="0" smtClean="0"/>
            </a:b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github.com/energyos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427151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34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2444"/>
            <a:ext cx="82474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Green Button Connect My Data </a:t>
            </a:r>
            <a:r>
              <a:rPr lang="en-US" dirty="0"/>
              <a:t>Sandbox</a:t>
            </a:r>
            <a:br>
              <a:rPr lang="en-US" dirty="0"/>
            </a:br>
            <a:r>
              <a:rPr lang="en-US" dirty="0"/>
              <a:t>http://services.greenbuttondata.org/</a:t>
            </a:r>
          </a:p>
        </p:txBody>
      </p:sp>
      <p:pic>
        <p:nvPicPr>
          <p:cNvPr id="3074" name="Picture 2" descr="C:\Users\marty\AppData\Local\Microsoft\Windows\Temporary Internet Files\Content.Outlook\3V0RGRCY\Screen Shot 2014-02-06 at 4 16 25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191292" cy="50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6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Green Button CMD Live API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B606AD-6A25-44E2-8B54-95C407BAD43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620000" cy="506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40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 flipH="1" flipV="1">
            <a:off x="609600" y="2667000"/>
            <a:ext cx="381000" cy="2895600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Simple Agency Energy Manager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828800"/>
            <a:ext cx="3000834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Rural Co-op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6434" y="1828800"/>
            <a:ext cx="2790366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Agency Energy Repository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71600" y="2521399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781800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Client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610434" y="4806036"/>
            <a:ext cx="2104566" cy="167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Agency Energy Manager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371600" y="34344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6781800" y="3460813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4105734" y="50346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User (agent)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590800" y="2971800"/>
            <a:ext cx="4114800" cy="0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90800" y="3200400"/>
            <a:ext cx="4114800" cy="32664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0"/>
          </p:cNvCxnSpPr>
          <p:nvPr/>
        </p:nvCxnSpPr>
        <p:spPr>
          <a:xfrm>
            <a:off x="2514600" y="3777336"/>
            <a:ext cx="2162634" cy="12573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234" y="3803713"/>
            <a:ext cx="2104566" cy="123092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27"/>
          <p:cNvSpPr txBox="1"/>
          <p:nvPr/>
        </p:nvSpPr>
        <p:spPr>
          <a:xfrm>
            <a:off x="3937310" y="3490555"/>
            <a:ext cx="159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+mn-lt"/>
              </a:rPr>
              <a:t>One-time Authorization</a:t>
            </a:r>
            <a:endParaRPr lang="en-US" sz="2000" dirty="0">
              <a:latin typeface="+mn-lt"/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3571771" y="2602468"/>
            <a:ext cx="2290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Automated Transfer</a:t>
            </a:r>
            <a:endParaRPr lang="en-US" sz="2000" dirty="0"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6634" y="4120236"/>
            <a:ext cx="250676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9234" y="4120236"/>
            <a:ext cx="228600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35897" y="3167736"/>
            <a:ext cx="0" cy="4191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90800" y="2649896"/>
            <a:ext cx="4114800" cy="17104"/>
          </a:xfrm>
          <a:prstGeom prst="straightConnector1">
            <a:avLst/>
          </a:prstGeom>
          <a:ln>
            <a:solidFill>
              <a:srgbClr val="66FF99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3527940" y="2209800"/>
            <a:ext cx="2256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Agency Registration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 descr="Screen-Shot-2014-05-22-at-1.10.31-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181600"/>
            <a:ext cx="2806700" cy="14801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5281" y="4849970"/>
            <a:ext cx="13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Utility 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9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5052" y="420111"/>
            <a:ext cx="8888948" cy="1713489"/>
          </a:xfrm>
        </p:spPr>
        <p:txBody>
          <a:bodyPr>
            <a:noAutofit/>
          </a:bodyPr>
          <a:lstStyle/>
          <a:p>
            <a:r>
              <a:rPr lang="en-US" sz="5400" dirty="0"/>
              <a:t>Green Button Technology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838200" y="2362200"/>
            <a:ext cx="7599363" cy="266700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>
                <a:solidFill>
                  <a:srgbClr val="003399"/>
                </a:solidFill>
              </a:rPr>
              <a:t>-- Consistency </a:t>
            </a:r>
          </a:p>
          <a:p>
            <a:endParaRPr lang="en-US" sz="3600" dirty="0" smtClean="0">
              <a:solidFill>
                <a:srgbClr val="003399"/>
              </a:solidFill>
            </a:endParaRPr>
          </a:p>
          <a:p>
            <a:r>
              <a:rPr lang="en-US" sz="3600" dirty="0">
                <a:solidFill>
                  <a:srgbClr val="003399"/>
                </a:solidFill>
              </a:rPr>
              <a:t> </a:t>
            </a:r>
            <a:r>
              <a:rPr lang="en-US" sz="3600" dirty="0" smtClean="0">
                <a:solidFill>
                  <a:srgbClr val="003399"/>
                </a:solidFill>
              </a:rPr>
              <a:t>      – Interoperability </a:t>
            </a:r>
          </a:p>
          <a:p>
            <a:endParaRPr lang="en-US" sz="3600" dirty="0" smtClean="0">
              <a:solidFill>
                <a:srgbClr val="003399"/>
              </a:solidFill>
            </a:endParaRPr>
          </a:p>
          <a:p>
            <a:r>
              <a:rPr lang="en-US" sz="3600" dirty="0">
                <a:solidFill>
                  <a:srgbClr val="003399"/>
                </a:solidFill>
              </a:rPr>
              <a:t> </a:t>
            </a:r>
            <a:r>
              <a:rPr lang="en-US" sz="3600" dirty="0" smtClean="0">
                <a:solidFill>
                  <a:srgbClr val="003399"/>
                </a:solidFill>
              </a:rPr>
              <a:t>                 - Scaling to Market</a:t>
            </a:r>
            <a:endParaRPr lang="en-US" sz="36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2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is More Technical Information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Base Standard</a:t>
            </a:r>
          </a:p>
          <a:p>
            <a:pPr lvl="1"/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www.naesb.org/ESPI_Standards.asp</a:t>
            </a:r>
            <a:r>
              <a:rPr lang="en-US" sz="1400" dirty="0" smtClean="0"/>
              <a:t> </a:t>
            </a:r>
          </a:p>
          <a:p>
            <a:r>
              <a:rPr lang="en-US" dirty="0" smtClean="0"/>
              <a:t>Developer Info</a:t>
            </a:r>
          </a:p>
          <a:p>
            <a:pPr lvl="1"/>
            <a:r>
              <a:rPr lang="en-US" dirty="0" smtClean="0"/>
              <a:t>Content, Generation, and Samples (DMD)</a:t>
            </a:r>
          </a:p>
          <a:p>
            <a:pPr lvl="2"/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collaborate.nist.gov/twiki-sggrid/bin/view/SmartGrid/GreenButtonSDK</a:t>
            </a:r>
            <a:endParaRPr lang="en-US" sz="1400" dirty="0" smtClean="0"/>
          </a:p>
          <a:p>
            <a:pPr lvl="1"/>
            <a:r>
              <a:rPr lang="en-US" dirty="0" smtClean="0"/>
              <a:t>Open Source  </a:t>
            </a:r>
            <a:r>
              <a:rPr lang="en-US" dirty="0"/>
              <a:t>(</a:t>
            </a:r>
            <a:r>
              <a:rPr lang="en-US" dirty="0" smtClean="0"/>
              <a:t>DMD/CMD)</a:t>
            </a:r>
            <a:endParaRPr lang="en-US" dirty="0"/>
          </a:p>
          <a:p>
            <a:pPr lvl="2"/>
            <a:r>
              <a:rPr lang="en-US" sz="1500" dirty="0" smtClean="0">
                <a:hlinkClick r:id=""/>
              </a:rPr>
              <a:t>http</a:t>
            </a:r>
            <a:r>
              <a:rPr lang="en-US" sz="1500" dirty="0">
                <a:hlinkClick r:id="rId4"/>
              </a:rPr>
              <a:t>://energyos.github.io/OpenESPI-GreenButton-API-Documentation/API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/>
          </a:p>
          <a:p>
            <a:pPr lvl="2"/>
            <a:r>
              <a:rPr lang="en-US" sz="1500" dirty="0">
                <a:hlinkClick r:id="rId5"/>
              </a:rPr>
              <a:t>http://energyos.github.io/OpenESPI-GreenButton-API-Documentation</a:t>
            </a:r>
            <a:r>
              <a:rPr lang="en-US" sz="1500" dirty="0" smtClean="0">
                <a:hlinkClick r:id="rId5"/>
              </a:rPr>
              <a:t>/</a:t>
            </a:r>
            <a:r>
              <a:rPr lang="en-US" sz="1500" dirty="0" smtClean="0"/>
              <a:t> </a:t>
            </a:r>
          </a:p>
          <a:p>
            <a:pPr lvl="2"/>
            <a:r>
              <a:rPr lang="en-US" sz="1500" dirty="0" smtClean="0">
                <a:hlinkClick r:id="rId6"/>
              </a:rPr>
              <a:t>https://github.com/energyos/OpenESPI-Common-java</a:t>
            </a:r>
            <a:endParaRPr lang="en-US" sz="1500" dirty="0" smtClean="0"/>
          </a:p>
          <a:p>
            <a:pPr lvl="2"/>
            <a:r>
              <a:rPr lang="en-US" sz="1500" dirty="0">
                <a:hlinkClick r:id="rId7"/>
              </a:rPr>
              <a:t>https://github.com/energyos/OpenESPI-DataCustodian-java </a:t>
            </a:r>
            <a:endParaRPr lang="en-US" sz="1500" dirty="0" smtClean="0"/>
          </a:p>
          <a:p>
            <a:pPr lvl="2"/>
            <a:r>
              <a:rPr lang="en-US" sz="1500" dirty="0">
                <a:hlinkClick r:id="rId8"/>
              </a:rPr>
              <a:t>https://</a:t>
            </a:r>
            <a:r>
              <a:rPr lang="en-US" sz="1500" dirty="0" err="1">
                <a:hlinkClick r:id="rId8"/>
              </a:rPr>
              <a:t>github.com</a:t>
            </a:r>
            <a:r>
              <a:rPr lang="en-US" sz="1500" dirty="0">
                <a:hlinkClick r:id="rId8"/>
              </a:rPr>
              <a:t>/</a:t>
            </a:r>
            <a:r>
              <a:rPr lang="en-US" sz="1500" dirty="0" err="1">
                <a:hlinkClick r:id="rId8"/>
              </a:rPr>
              <a:t>energyos</a:t>
            </a:r>
            <a:r>
              <a:rPr lang="en-US" sz="1500" dirty="0">
                <a:hlinkClick r:id="rId8"/>
              </a:rPr>
              <a:t>/</a:t>
            </a:r>
            <a:r>
              <a:rPr lang="en-US" sz="1500" dirty="0" err="1">
                <a:hlinkClick r:id="rId8"/>
              </a:rPr>
              <a:t>OpenESPI</a:t>
            </a:r>
            <a:r>
              <a:rPr lang="en-US" sz="1500" dirty="0">
                <a:hlinkClick r:id="rId8"/>
              </a:rPr>
              <a:t>-</a:t>
            </a:r>
            <a:r>
              <a:rPr lang="en-US" sz="1500" dirty="0" err="1">
                <a:hlinkClick r:id="rId8"/>
              </a:rPr>
              <a:t>ThirdParty</a:t>
            </a:r>
            <a:r>
              <a:rPr lang="en-US" sz="1500" dirty="0">
                <a:hlinkClick r:id="rId8"/>
              </a:rPr>
              <a:t>-java</a:t>
            </a:r>
            <a:endParaRPr lang="en-US" sz="1500" dirty="0" smtClean="0"/>
          </a:p>
          <a:p>
            <a:pPr lvl="1"/>
            <a:r>
              <a:rPr lang="en-US" sz="1700" dirty="0" err="1" smtClean="0"/>
              <a:t>SandBox</a:t>
            </a:r>
            <a:r>
              <a:rPr lang="en-US" sz="1700" dirty="0" smtClean="0"/>
              <a:t> (alpha)</a:t>
            </a:r>
          </a:p>
          <a:p>
            <a:pPr lvl="2"/>
            <a:r>
              <a:rPr lang="en-US" sz="1900" dirty="0" smtClean="0">
                <a:hlinkClick r:id="rId9"/>
              </a:rPr>
              <a:t>https:/services.greenbuttondata.org/DataCustodian</a:t>
            </a:r>
            <a:endParaRPr lang="en-US" sz="1900" dirty="0" smtClean="0"/>
          </a:p>
          <a:p>
            <a:pPr lvl="2"/>
            <a:r>
              <a:rPr lang="en-US" sz="1900" dirty="0" smtClean="0">
                <a:hlinkClick r:id="rId10"/>
              </a:rPr>
              <a:t>https:</a:t>
            </a:r>
            <a:r>
              <a:rPr lang="en-US" sz="1900" dirty="0">
                <a:hlinkClick r:id="rId10"/>
              </a:rPr>
              <a:t>/services.greenbuttondata.org</a:t>
            </a:r>
            <a:r>
              <a:rPr lang="en-US" sz="1900" dirty="0" smtClean="0">
                <a:hlinkClick r:id="rId10"/>
              </a:rPr>
              <a:t>/ThirdParty</a:t>
            </a:r>
            <a:endParaRPr lang="en-US" sz="1900" dirty="0" smtClean="0"/>
          </a:p>
          <a:p>
            <a:pPr lvl="2"/>
            <a:endParaRPr lang="en-US" sz="1500" dirty="0" smtClean="0"/>
          </a:p>
          <a:p>
            <a:r>
              <a:rPr lang="en-US" dirty="0" smtClean="0"/>
              <a:t>Testing and Certification</a:t>
            </a:r>
          </a:p>
          <a:p>
            <a:pPr lvl="1"/>
            <a:r>
              <a:rPr lang="en-US" dirty="0" smtClean="0"/>
              <a:t>Download My Data Self-test tool</a:t>
            </a:r>
          </a:p>
          <a:p>
            <a:pPr lvl="2"/>
            <a:r>
              <a:rPr lang="en-US" sz="1400" dirty="0">
                <a:hlinkClick r:id="rId11"/>
              </a:rPr>
              <a:t>http://</a:t>
            </a:r>
            <a:r>
              <a:rPr lang="en-US" sz="1400" dirty="0" smtClean="0">
                <a:hlinkClick r:id="rId11"/>
              </a:rPr>
              <a:t>www.greenbuttondata.org/greentest.aspx</a:t>
            </a:r>
            <a:r>
              <a:rPr lang="en-US" sz="1400" dirty="0" smtClean="0"/>
              <a:t> </a:t>
            </a:r>
          </a:p>
          <a:p>
            <a:pPr lvl="1"/>
            <a:r>
              <a:rPr lang="en-US" dirty="0" smtClean="0"/>
              <a:t>UCAIug OpenADE Task Force Testing Artifacts</a:t>
            </a:r>
          </a:p>
          <a:p>
            <a:pPr lvl="2"/>
            <a:r>
              <a:rPr lang="en-US" sz="1400" dirty="0" smtClean="0">
                <a:hlinkClick r:id="rId12"/>
              </a:rPr>
              <a:t>OpenADE Test Plan Files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606AD-6A25-44E2-8B54-95C407BAD43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2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Information for YOU!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533400"/>
            <a:ext cx="8968266" cy="594408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981229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Smart Grid Consumer Domain  </a:t>
            </a:r>
            <a:endParaRPr lang="en-US" sz="3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61516"/>
            <a:ext cx="7578885" cy="59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30480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50292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54864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een Button Initi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119" y="3200400"/>
            <a:ext cx="534119" cy="6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1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 Green Button Privacy and Security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54102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Data Security.</a:t>
            </a:r>
          </a:p>
          <a:p>
            <a:pPr lvl="1"/>
            <a:r>
              <a:rPr lang="en-US" dirty="0" smtClean="0">
                <a:latin typeface="+mn-lt"/>
              </a:rPr>
              <a:t>Standard Certificate Based HTTPS and SFTP </a:t>
            </a:r>
          </a:p>
          <a:p>
            <a:pPr lvl="1"/>
            <a:r>
              <a:rPr lang="en-US" dirty="0" smtClean="0">
                <a:latin typeface="+mn-lt"/>
              </a:rPr>
              <a:t>Uses IETF OAuth2 authorization</a:t>
            </a:r>
          </a:p>
          <a:p>
            <a:pPr lvl="1"/>
            <a:r>
              <a:rPr lang="en-US" dirty="0" smtClean="0">
                <a:latin typeface="+mn-lt"/>
              </a:rPr>
              <a:t>Requires 128 bit (Third Party) and 256 bit (Data Custodian) Transport Layer Security</a:t>
            </a:r>
          </a:p>
          <a:p>
            <a:pPr lvl="1"/>
            <a:r>
              <a:rPr lang="en-US" dirty="0" smtClean="0">
                <a:latin typeface="+mn-lt"/>
              </a:rPr>
              <a:t>Aligned with NIST best practices</a:t>
            </a:r>
          </a:p>
          <a:p>
            <a:pPr marL="457200" lvl="1" indent="0">
              <a:buNone/>
            </a:pPr>
            <a:endParaRPr lang="en-US" sz="2400" dirty="0" smtClean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Personal Identifiable Information (PII) </a:t>
            </a:r>
          </a:p>
          <a:p>
            <a:pPr lvl="1"/>
            <a:r>
              <a:rPr lang="en-US" dirty="0" smtClean="0">
                <a:latin typeface="+mn-lt"/>
              </a:rPr>
              <a:t>Certified Green Button Metered Data contains no PII</a:t>
            </a:r>
          </a:p>
          <a:p>
            <a:pPr lvl="1"/>
            <a:r>
              <a:rPr lang="en-US" dirty="0" smtClean="0">
                <a:latin typeface="+mn-lt"/>
              </a:rPr>
              <a:t>All Location information must be exchanged separately from Metered Data</a:t>
            </a:r>
          </a:p>
          <a:p>
            <a:pPr lvl="1"/>
            <a:r>
              <a:rPr lang="en-US" dirty="0" smtClean="0">
                <a:latin typeface="+mn-lt"/>
              </a:rPr>
              <a:t>Account and Portfolio information must be exchanged separately from Metered Data</a:t>
            </a:r>
          </a:p>
          <a:p>
            <a:pPr lvl="1"/>
            <a:r>
              <a:rPr lang="en-US" dirty="0" smtClean="0">
                <a:latin typeface="+mn-lt"/>
              </a:rPr>
              <a:t> DOE is leading a Voluntary Code of Conduct Stakeholder Process</a:t>
            </a:r>
          </a:p>
        </p:txBody>
      </p:sp>
    </p:spTree>
    <p:extLst>
      <p:ext uri="{BB962C8B-B14F-4D97-AF65-F5344CB8AC3E}">
        <p14:creationId xmlns:p14="http://schemas.microsoft.com/office/powerpoint/2010/main" val="64662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Both Utility and Facility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90600"/>
            <a:ext cx="533400" cy="2444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F51D3BC-0408-4D33-A480-2622FE9F5C94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12"/>
          <p:cNvGrpSpPr/>
          <p:nvPr/>
        </p:nvGrpSpPr>
        <p:grpSpPr>
          <a:xfrm>
            <a:off x="304800" y="1473200"/>
            <a:ext cx="7086600" cy="4927600"/>
            <a:chOff x="1524000" y="1854200"/>
            <a:chExt cx="7086600" cy="492760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4038600" y="4953000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3276600"/>
              <a:ext cx="609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779784195"/>
                </p:ext>
              </p:extLst>
            </p:nvPr>
          </p:nvGraphicFramePr>
          <p:xfrm>
            <a:off x="1524000" y="1854200"/>
            <a:ext cx="7086600" cy="4927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352800"/>
              <a:ext cx="1667916" cy="19204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12" name="Rectangle 11"/>
          <p:cNvSpPr/>
          <p:nvPr/>
        </p:nvSpPr>
        <p:spPr>
          <a:xfrm>
            <a:off x="6172200" y="1879431"/>
            <a:ext cx="2895600" cy="1600713"/>
          </a:xfrm>
          <a:prstGeom prst="rect">
            <a:avLst/>
          </a:pr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4953000" y="1199614"/>
            <a:ext cx="4114800" cy="511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FontTx/>
              <a:buChar char="••"/>
            </a:pPr>
            <a:r>
              <a:rPr lang="en-US" sz="2000" dirty="0"/>
              <a:t>Measurements of power, energy, gas, water,  …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 smtClean="0"/>
              <a:t>Quality</a:t>
            </a:r>
            <a:r>
              <a:rPr lang="en-US" sz="2000" dirty="0"/>
              <a:t>: Raw, validated, estimated, …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Source: Meter near real-time, utility back end, third party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Economics: Consumers need to know the cost of their consumed power (but we did not construct a pricing model)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Identification: by customer, device, </a:t>
            </a:r>
            <a:r>
              <a:rPr lang="en-US" sz="2000" dirty="0" smtClean="0"/>
              <a:t>location</a:t>
            </a:r>
            <a:endParaRPr lang="en-US" sz="2000" dirty="0"/>
          </a:p>
          <a:p>
            <a:pPr marL="171450" lvl="1" indent="-171450" defTabSz="7112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 smtClean="0"/>
              <a:t>Interval </a:t>
            </a:r>
            <a:r>
              <a:rPr lang="en-US" sz="2000" dirty="0"/>
              <a:t>data</a:t>
            </a:r>
          </a:p>
          <a:p>
            <a:pPr marL="171450" lvl="1" indent="-171450" defTabSz="7112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Summary Information</a:t>
            </a:r>
          </a:p>
          <a:p>
            <a:pPr marL="171450" lvl="1" indent="-171450" defTabSz="7112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2000" dirty="0"/>
              <a:t>Power Quality </a:t>
            </a:r>
            <a:r>
              <a:rPr lang="en-US" sz="2000" dirty="0" smtClean="0"/>
              <a:t>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733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Green Button Connect My Data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4165" r="1495" b="3420"/>
          <a:stretch/>
        </p:blipFill>
        <p:spPr bwMode="auto">
          <a:xfrm>
            <a:off x="1116623" y="1143000"/>
            <a:ext cx="6629400" cy="507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43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Button Data Exchange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4434" y="1828800"/>
            <a:ext cx="2133600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Data Custodian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6434" y="1828800"/>
            <a:ext cx="2133600" cy="2520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Third Party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19734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 Provider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391734" y="2443836"/>
            <a:ext cx="1143000" cy="831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Web Service Consumer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610434" y="4806036"/>
            <a:ext cx="2104566" cy="14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Retail Customer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819734" y="34344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6391734" y="3460813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Web Portal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4105734" y="5034636"/>
            <a:ext cx="1143000" cy="685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/>
              <a:t>User (agent)</a:t>
            </a:r>
            <a:endParaRPr lang="en-US" sz="2000" dirty="0"/>
          </a:p>
        </p:txBody>
      </p:sp>
      <p:cxnSp>
        <p:nvCxnSpPr>
          <p:cNvPr id="12" name="Elbow Connector 11"/>
          <p:cNvCxnSpPr>
            <a:stCxn id="9" idx="2"/>
            <a:endCxn id="11" idx="1"/>
          </p:cNvCxnSpPr>
          <p:nvPr/>
        </p:nvCxnSpPr>
        <p:spPr>
          <a:xfrm rot="16200000" flipH="1">
            <a:off x="2619834" y="3891636"/>
            <a:ext cx="1257300" cy="1714500"/>
          </a:xfrm>
          <a:prstGeom prst="bentConnector2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62734" y="2971800"/>
            <a:ext cx="3429000" cy="0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62734" y="3200400"/>
            <a:ext cx="3429000" cy="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0"/>
          </p:cNvCxnSpPr>
          <p:nvPr/>
        </p:nvCxnSpPr>
        <p:spPr>
          <a:xfrm>
            <a:off x="2962734" y="3777336"/>
            <a:ext cx="1714500" cy="125730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234" y="3803713"/>
            <a:ext cx="1714500" cy="1230923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27"/>
          <p:cNvSpPr txBox="1"/>
          <p:nvPr/>
        </p:nvSpPr>
        <p:spPr>
          <a:xfrm>
            <a:off x="3937310" y="3490555"/>
            <a:ext cx="159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One-time Authorization</a:t>
            </a:r>
            <a:endParaRPr lang="en-US" sz="1800" dirty="0"/>
          </a:p>
        </p:txBody>
      </p:sp>
      <p:sp>
        <p:nvSpPr>
          <p:cNvPr id="20" name="TextBox 28"/>
          <p:cNvSpPr txBox="1"/>
          <p:nvPr/>
        </p:nvSpPr>
        <p:spPr>
          <a:xfrm>
            <a:off x="3571771" y="2602468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Automated Transfer</a:t>
            </a:r>
            <a:endParaRPr lang="en-US" sz="1800" dirty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86634" y="4120236"/>
            <a:ext cx="250676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9234" y="4120236"/>
            <a:ext cx="228600" cy="1524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35897" y="3167736"/>
            <a:ext cx="0" cy="4191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71800" y="2585364"/>
            <a:ext cx="3429000" cy="0"/>
          </a:xfrm>
          <a:prstGeom prst="straightConnector1">
            <a:avLst/>
          </a:prstGeom>
          <a:ln>
            <a:solidFill>
              <a:srgbClr val="66FF99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3429000" y="22160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Third Party Registration</a:t>
            </a:r>
            <a:endParaRPr lang="en-US" sz="1800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53" y="5301581"/>
            <a:ext cx="2021547" cy="94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20" y="1231328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53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NAESB ESPI REQ.21 aka Green Button</a:t>
            </a:r>
            <a:endParaRPr lang="en-US" dirty="0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7862" r="7819" b="8861"/>
          <a:stretch>
            <a:fillRect/>
          </a:stretch>
        </p:blipFill>
        <p:spPr bwMode="auto">
          <a:xfrm>
            <a:off x="736600" y="1219200"/>
            <a:ext cx="1693863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23531" r="9465" b="9058"/>
          <a:stretch>
            <a:fillRect/>
          </a:stretch>
        </p:blipFill>
        <p:spPr bwMode="auto">
          <a:xfrm>
            <a:off x="2692400" y="2589213"/>
            <a:ext cx="1219200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10185" r="3499" b="6174"/>
          <a:stretch>
            <a:fillRect/>
          </a:stretch>
        </p:blipFill>
        <p:spPr bwMode="auto">
          <a:xfrm>
            <a:off x="541338" y="4106863"/>
            <a:ext cx="3167062" cy="229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18462" r="11539" b="11496"/>
          <a:stretch>
            <a:fillRect/>
          </a:stretch>
        </p:blipFill>
        <p:spPr bwMode="auto">
          <a:xfrm>
            <a:off x="5915026" y="1312863"/>
            <a:ext cx="1125537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22736" r="9227" b="15044"/>
          <a:stretch>
            <a:fillRect/>
          </a:stretch>
        </p:blipFill>
        <p:spPr bwMode="auto">
          <a:xfrm>
            <a:off x="5549900" y="2870200"/>
            <a:ext cx="1855788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7757" r="8943" b="13585"/>
          <a:stretch>
            <a:fillRect/>
          </a:stretch>
        </p:blipFill>
        <p:spPr bwMode="auto">
          <a:xfrm>
            <a:off x="5478463" y="4191000"/>
            <a:ext cx="1998662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21613" r="9737" b="13400"/>
          <a:stretch>
            <a:fillRect/>
          </a:stretch>
        </p:blipFill>
        <p:spPr bwMode="auto">
          <a:xfrm>
            <a:off x="5694363" y="5849938"/>
            <a:ext cx="1566862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>
            <a:stCxn id="23555" idx="3"/>
            <a:endCxn id="23556" idx="0"/>
          </p:cNvCxnSpPr>
          <p:nvPr/>
        </p:nvCxnSpPr>
        <p:spPr>
          <a:xfrm>
            <a:off x="2430463" y="1770063"/>
            <a:ext cx="871537" cy="819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09975" y="2179638"/>
            <a:ext cx="2351088" cy="2638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555" idx="3"/>
            <a:endCxn id="23558" idx="1"/>
          </p:cNvCxnSpPr>
          <p:nvPr/>
        </p:nvCxnSpPr>
        <p:spPr>
          <a:xfrm flipV="1">
            <a:off x="2430463" y="1746251"/>
            <a:ext cx="3484563" cy="24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77794" y="2179638"/>
            <a:ext cx="1" cy="690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77794" y="3640138"/>
            <a:ext cx="0" cy="550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3560" idx="2"/>
            <a:endCxn id="23561" idx="0"/>
          </p:cNvCxnSpPr>
          <p:nvPr/>
        </p:nvCxnSpPr>
        <p:spPr>
          <a:xfrm>
            <a:off x="6477794" y="5138738"/>
            <a:ext cx="0" cy="71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 smtClean="0"/>
              <a:t>Composition and Atom Feed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51610" y="1143000"/>
            <a:ext cx="8211390" cy="5257800"/>
            <a:chOff x="551610" y="1447800"/>
            <a:chExt cx="8211390" cy="5257800"/>
          </a:xfrm>
        </p:grpSpPr>
        <p:sp>
          <p:nvSpPr>
            <p:cNvPr id="69" name="TextBox 68"/>
            <p:cNvSpPr txBox="1"/>
            <p:nvPr/>
          </p:nvSpPr>
          <p:spPr>
            <a:xfrm>
              <a:off x="3233419" y="5791874"/>
              <a:ext cx="36505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Note: This information is multidimensional. Many different reading types, summaries, and readings possible. i.e. not “flat”</a:t>
              </a:r>
              <a:endParaRPr lang="en-US" sz="1600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57600" y="2743200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UsagePoint</a:t>
              </a:r>
              <a:endPara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417601" y="2997200"/>
              <a:ext cx="1194286" cy="50800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ServiceCategory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417601" y="3646311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MeterReading</a:t>
              </a:r>
              <a:endPara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568714" y="3646311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IntervalBlock</a:t>
              </a:r>
              <a:endPara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568714" y="4464756"/>
              <a:ext cx="1194286" cy="50800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IntervalReading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68714" y="5283200"/>
              <a:ext cx="1194286" cy="50800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ReadingQuality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417601" y="4662311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ReadingType</a:t>
              </a:r>
              <a:endPara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4851886" y="2997200"/>
              <a:ext cx="565715" cy="25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>
              <a:stCxn id="6" idx="3"/>
              <a:endCxn id="7" idx="1"/>
            </p:cNvCxnSpPr>
            <p:nvPr/>
          </p:nvCxnSpPr>
          <p:spPr>
            <a:xfrm>
              <a:off x="6611888" y="3900311"/>
              <a:ext cx="9568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>
              <a:stCxn id="6" idx="2"/>
              <a:endCxn id="10" idx="0"/>
            </p:cNvCxnSpPr>
            <p:nvPr/>
          </p:nvCxnSpPr>
          <p:spPr>
            <a:xfrm>
              <a:off x="6014745" y="4154311"/>
              <a:ext cx="0" cy="508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4" name="Straight Arrow Connector 13"/>
            <p:cNvCxnSpPr>
              <a:stCxn id="7" idx="2"/>
              <a:endCxn id="8" idx="0"/>
            </p:cNvCxnSpPr>
            <p:nvPr/>
          </p:nvCxnSpPr>
          <p:spPr>
            <a:xfrm>
              <a:off x="8165857" y="4154311"/>
              <a:ext cx="0" cy="3104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8" idx="2"/>
              <a:endCxn id="9" idx="0"/>
            </p:cNvCxnSpPr>
            <p:nvPr/>
          </p:nvCxnSpPr>
          <p:spPr>
            <a:xfrm>
              <a:off x="8165857" y="4972756"/>
              <a:ext cx="0" cy="3104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4048712" y="4436533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ElectricPower</a:t>
              </a: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Usage</a:t>
              </a:r>
              <a:b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Summary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48712" y="5170311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ElectricPower</a:t>
              </a: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Quality</a:t>
              </a:r>
              <a:b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Summary</a:t>
              </a:r>
            </a:p>
          </p:txBody>
        </p:sp>
        <p:cxnSp>
          <p:nvCxnSpPr>
            <p:cNvPr id="18" name="Elbow Connector 17"/>
            <p:cNvCxnSpPr>
              <a:stCxn id="4" idx="1"/>
              <a:endCxn id="16" idx="1"/>
            </p:cNvCxnSpPr>
            <p:nvPr/>
          </p:nvCxnSpPr>
          <p:spPr>
            <a:xfrm rot="10800000" flipH="1" flipV="1">
              <a:off x="3657599" y="2997200"/>
              <a:ext cx="391112" cy="1693333"/>
            </a:xfrm>
            <a:prstGeom prst="bentConnector3">
              <a:avLst>
                <a:gd name="adj1" fmla="val -375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9" name="Elbow Connector 18"/>
            <p:cNvCxnSpPr>
              <a:stCxn id="4" idx="1"/>
              <a:endCxn id="17" idx="1"/>
            </p:cNvCxnSpPr>
            <p:nvPr/>
          </p:nvCxnSpPr>
          <p:spPr>
            <a:xfrm rot="10800000" flipH="1" flipV="1">
              <a:off x="3657599" y="2997200"/>
              <a:ext cx="391112" cy="2427111"/>
            </a:xfrm>
            <a:prstGeom prst="bentConnector3">
              <a:avLst>
                <a:gd name="adj1" fmla="val -37500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0" name="Elbow Connector 43"/>
            <p:cNvCxnSpPr>
              <a:stCxn id="4" idx="2"/>
              <a:endCxn id="6" idx="1"/>
            </p:cNvCxnSpPr>
            <p:nvPr/>
          </p:nvCxnSpPr>
          <p:spPr>
            <a:xfrm rot="16200000" flipH="1">
              <a:off x="4511617" y="2994326"/>
              <a:ext cx="649111" cy="116285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153793" y="298899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1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33567" y="3642078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0..*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85132" y="3639979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0..*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22674" y="4408311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1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52333" y="4196841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0..*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52333" y="5004867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0..*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57598" y="4436533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0..*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665442" y="5160089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0..*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13354" y="1447800"/>
              <a:ext cx="20619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Syntactic Model</a:t>
              </a:r>
            </a:p>
            <a:p>
              <a:r>
                <a:rPr lang="en-US" sz="2000" dirty="0" smtClean="0"/>
                <a:t>Atom Feed View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750840" y="1447800"/>
              <a:ext cx="22349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Information Model</a:t>
              </a:r>
            </a:p>
            <a:p>
              <a:pPr algn="ctr"/>
              <a:r>
                <a:rPr lang="en-US" sz="2000" dirty="0" smtClean="0"/>
                <a:t>Profile View</a:t>
              </a:r>
              <a:endParaRPr lang="en-US" sz="2000" dirty="0"/>
            </a:p>
          </p:txBody>
        </p:sp>
        <p:cxnSp>
          <p:nvCxnSpPr>
            <p:cNvPr id="70" name="Straight Arrow Connector 69"/>
            <p:cNvCxnSpPr>
              <a:stCxn id="4" idx="3"/>
              <a:endCxn id="66" idx="1"/>
            </p:cNvCxnSpPr>
            <p:nvPr/>
          </p:nvCxnSpPr>
          <p:spPr>
            <a:xfrm flipV="1">
              <a:off x="4851886" y="2552700"/>
              <a:ext cx="583228" cy="444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953000" y="243840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75000"/>
                    </a:schemeClr>
                  </a:solidFill>
                </a:rPr>
                <a:t>0..1</a:t>
              </a:r>
              <a:endParaRPr lang="en-US" sz="1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5435114" y="2298700"/>
              <a:ext cx="1194286" cy="508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LocalTime</a:t>
              </a:r>
              <a:r>
                <a:rPr lang="en-US" sz="12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sz="12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2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Parameters</a:t>
              </a:r>
              <a:endPara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51610" y="2154510"/>
              <a:ext cx="2496390" cy="4551090"/>
              <a:chOff x="551611" y="2286000"/>
              <a:chExt cx="2653183" cy="48369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785810" y="2286000"/>
                <a:ext cx="1194286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AtomFeed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115524" y="2911664"/>
                <a:ext cx="1270486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Entry:UsagePoint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115524" y="3537468"/>
                <a:ext cx="1270486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Entry:MeterReading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115524" y="4126454"/>
                <a:ext cx="1270486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Entry:ReadingType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115524" y="4752257"/>
                <a:ext cx="1270486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Entry:IntervalBlock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115524" y="5341243"/>
                <a:ext cx="1270486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Entry:ElectricPowerUsageSummary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41" name="Elbow Connector 40"/>
              <p:cNvCxnSpPr>
                <a:stCxn id="21" idx="1"/>
                <a:endCxn id="22" idx="1"/>
              </p:cNvCxnSpPr>
              <p:nvPr/>
            </p:nvCxnSpPr>
            <p:spPr>
              <a:xfrm rot="10800000" flipH="1" flipV="1">
                <a:off x="785809" y="2540000"/>
                <a:ext cx="329714" cy="625664"/>
              </a:xfrm>
              <a:prstGeom prst="bentConnector3">
                <a:avLst>
                  <a:gd name="adj1" fmla="val -7368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hape 42"/>
              <p:cNvCxnSpPr>
                <a:stCxn id="21" idx="1"/>
                <a:endCxn id="23" idx="1"/>
              </p:cNvCxnSpPr>
              <p:nvPr/>
            </p:nvCxnSpPr>
            <p:spPr>
              <a:xfrm rot="10800000" flipH="1" flipV="1">
                <a:off x="785809" y="2539999"/>
                <a:ext cx="329714" cy="1251468"/>
              </a:xfrm>
              <a:prstGeom prst="bentConnector3">
                <a:avLst>
                  <a:gd name="adj1" fmla="val -7368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>
                <a:stCxn id="21" idx="1"/>
                <a:endCxn id="24" idx="1"/>
              </p:cNvCxnSpPr>
              <p:nvPr/>
            </p:nvCxnSpPr>
            <p:spPr>
              <a:xfrm rot="10800000" flipH="1" flipV="1">
                <a:off x="785809" y="2540000"/>
                <a:ext cx="329714" cy="1840454"/>
              </a:xfrm>
              <a:prstGeom prst="bentConnector3">
                <a:avLst>
                  <a:gd name="adj1" fmla="val -7368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hape 46"/>
              <p:cNvCxnSpPr>
                <a:stCxn id="21" idx="1"/>
                <a:endCxn id="25" idx="1"/>
              </p:cNvCxnSpPr>
              <p:nvPr/>
            </p:nvCxnSpPr>
            <p:spPr>
              <a:xfrm rot="10800000" flipH="1" flipV="1">
                <a:off x="785809" y="2539999"/>
                <a:ext cx="329714" cy="2466257"/>
              </a:xfrm>
              <a:prstGeom prst="bentConnector3">
                <a:avLst>
                  <a:gd name="adj1" fmla="val -7368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hape 49"/>
              <p:cNvCxnSpPr>
                <a:stCxn id="21" idx="1"/>
                <a:endCxn id="26" idx="1"/>
              </p:cNvCxnSpPr>
              <p:nvPr/>
            </p:nvCxnSpPr>
            <p:spPr>
              <a:xfrm rot="10800000" flipH="1" flipV="1">
                <a:off x="785809" y="2540000"/>
                <a:ext cx="329714" cy="3055243"/>
              </a:xfrm>
              <a:prstGeom prst="bentConnector3">
                <a:avLst>
                  <a:gd name="adj1" fmla="val -73688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 50"/>
              <p:cNvSpPr/>
              <p:nvPr/>
            </p:nvSpPr>
            <p:spPr>
              <a:xfrm>
                <a:off x="2379764" y="3235609"/>
                <a:ext cx="397239" cy="404929"/>
              </a:xfrm>
              <a:custGeom>
                <a:avLst/>
                <a:gdLst>
                  <a:gd name="connsiteX0" fmla="*/ 22485 w 397239"/>
                  <a:gd name="connsiteY0" fmla="*/ 0 h 569626"/>
                  <a:gd name="connsiteX1" fmla="*/ 397239 w 397239"/>
                  <a:gd name="connsiteY1" fmla="*/ 0 h 569626"/>
                  <a:gd name="connsiteX2" fmla="*/ 397239 w 397239"/>
                  <a:gd name="connsiteY2" fmla="*/ 562131 h 569626"/>
                  <a:gd name="connsiteX3" fmla="*/ 0 w 397239"/>
                  <a:gd name="connsiteY3" fmla="*/ 569626 h 569626"/>
                  <a:gd name="connsiteX0" fmla="*/ 22485 w 397239"/>
                  <a:gd name="connsiteY0" fmla="*/ 0 h 572547"/>
                  <a:gd name="connsiteX1" fmla="*/ 397239 w 397239"/>
                  <a:gd name="connsiteY1" fmla="*/ 0 h 572547"/>
                  <a:gd name="connsiteX2" fmla="*/ 397239 w 397239"/>
                  <a:gd name="connsiteY2" fmla="*/ 572547 h 572547"/>
                  <a:gd name="connsiteX3" fmla="*/ 0 w 397239"/>
                  <a:gd name="connsiteY3" fmla="*/ 569626 h 572547"/>
                  <a:gd name="connsiteX0" fmla="*/ 22485 w 397239"/>
                  <a:gd name="connsiteY0" fmla="*/ 0 h 569626"/>
                  <a:gd name="connsiteX1" fmla="*/ 397239 w 397239"/>
                  <a:gd name="connsiteY1" fmla="*/ 0 h 569626"/>
                  <a:gd name="connsiteX2" fmla="*/ 397239 w 397239"/>
                  <a:gd name="connsiteY2" fmla="*/ 564735 h 569626"/>
                  <a:gd name="connsiteX3" fmla="*/ 0 w 397239"/>
                  <a:gd name="connsiteY3" fmla="*/ 569626 h 569626"/>
                  <a:gd name="connsiteX0" fmla="*/ 22485 w 397239"/>
                  <a:gd name="connsiteY0" fmla="*/ 0 h 572547"/>
                  <a:gd name="connsiteX1" fmla="*/ 397239 w 397239"/>
                  <a:gd name="connsiteY1" fmla="*/ 0 h 572547"/>
                  <a:gd name="connsiteX2" fmla="*/ 397239 w 397239"/>
                  <a:gd name="connsiteY2" fmla="*/ 572547 h 572547"/>
                  <a:gd name="connsiteX3" fmla="*/ 0 w 397239"/>
                  <a:gd name="connsiteY3" fmla="*/ 569626 h 572547"/>
                  <a:gd name="connsiteX0" fmla="*/ 22485 w 397239"/>
                  <a:gd name="connsiteY0" fmla="*/ 0 h 580042"/>
                  <a:gd name="connsiteX1" fmla="*/ 397239 w 397239"/>
                  <a:gd name="connsiteY1" fmla="*/ 0 h 580042"/>
                  <a:gd name="connsiteX2" fmla="*/ 397239 w 397239"/>
                  <a:gd name="connsiteY2" fmla="*/ 572547 h 580042"/>
                  <a:gd name="connsiteX3" fmla="*/ 0 w 397239"/>
                  <a:gd name="connsiteY3" fmla="*/ 580042 h 580042"/>
                  <a:gd name="connsiteX0" fmla="*/ 22485 w 397239"/>
                  <a:gd name="connsiteY0" fmla="*/ 0 h 572547"/>
                  <a:gd name="connsiteX1" fmla="*/ 397239 w 397239"/>
                  <a:gd name="connsiteY1" fmla="*/ 0 h 572547"/>
                  <a:gd name="connsiteX2" fmla="*/ 397239 w 397239"/>
                  <a:gd name="connsiteY2" fmla="*/ 572547 h 572547"/>
                  <a:gd name="connsiteX3" fmla="*/ 0 w 397239"/>
                  <a:gd name="connsiteY3" fmla="*/ 572230 h 572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239" h="572547">
                    <a:moveTo>
                      <a:pt x="22485" y="0"/>
                    </a:moveTo>
                    <a:lnTo>
                      <a:pt x="397239" y="0"/>
                    </a:lnTo>
                    <a:lnTo>
                      <a:pt x="397239" y="572547"/>
                    </a:lnTo>
                    <a:lnTo>
                      <a:pt x="0" y="572230"/>
                    </a:lnTo>
                  </a:path>
                </a:pathLst>
              </a:custGeom>
              <a:noFill/>
              <a:ln w="127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2379764" y="3883495"/>
                <a:ext cx="582072" cy="485917"/>
              </a:xfrm>
              <a:custGeom>
                <a:avLst/>
                <a:gdLst>
                  <a:gd name="connsiteX0" fmla="*/ 22485 w 397239"/>
                  <a:gd name="connsiteY0" fmla="*/ 0 h 569626"/>
                  <a:gd name="connsiteX1" fmla="*/ 397239 w 397239"/>
                  <a:gd name="connsiteY1" fmla="*/ 0 h 569626"/>
                  <a:gd name="connsiteX2" fmla="*/ 397239 w 397239"/>
                  <a:gd name="connsiteY2" fmla="*/ 562131 h 569626"/>
                  <a:gd name="connsiteX3" fmla="*/ 0 w 397239"/>
                  <a:gd name="connsiteY3" fmla="*/ 569626 h 569626"/>
                  <a:gd name="connsiteX0" fmla="*/ 22485 w 399620"/>
                  <a:gd name="connsiteY0" fmla="*/ 0 h 569943"/>
                  <a:gd name="connsiteX1" fmla="*/ 397239 w 399620"/>
                  <a:gd name="connsiteY1" fmla="*/ 0 h 569943"/>
                  <a:gd name="connsiteX2" fmla="*/ 399620 w 399620"/>
                  <a:gd name="connsiteY2" fmla="*/ 569943 h 569943"/>
                  <a:gd name="connsiteX3" fmla="*/ 0 w 399620"/>
                  <a:gd name="connsiteY3" fmla="*/ 569626 h 56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9620" h="569943">
                    <a:moveTo>
                      <a:pt x="22485" y="0"/>
                    </a:moveTo>
                    <a:lnTo>
                      <a:pt x="397239" y="0"/>
                    </a:lnTo>
                    <a:cubicBezTo>
                      <a:pt x="398033" y="189981"/>
                      <a:pt x="398826" y="379962"/>
                      <a:pt x="399620" y="569943"/>
                    </a:cubicBezTo>
                    <a:lnTo>
                      <a:pt x="0" y="569626"/>
                    </a:lnTo>
                  </a:path>
                </a:pathLst>
              </a:custGeom>
              <a:noFill/>
              <a:ln w="127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2379764" y="3883495"/>
                <a:ext cx="582072" cy="1133804"/>
              </a:xfrm>
              <a:custGeom>
                <a:avLst/>
                <a:gdLst>
                  <a:gd name="connsiteX0" fmla="*/ 22485 w 397239"/>
                  <a:gd name="connsiteY0" fmla="*/ 0 h 569626"/>
                  <a:gd name="connsiteX1" fmla="*/ 397239 w 397239"/>
                  <a:gd name="connsiteY1" fmla="*/ 0 h 569626"/>
                  <a:gd name="connsiteX2" fmla="*/ 397239 w 397239"/>
                  <a:gd name="connsiteY2" fmla="*/ 562131 h 569626"/>
                  <a:gd name="connsiteX3" fmla="*/ 0 w 397239"/>
                  <a:gd name="connsiteY3" fmla="*/ 569626 h 569626"/>
                  <a:gd name="connsiteX0" fmla="*/ 22485 w 398992"/>
                  <a:gd name="connsiteY0" fmla="*/ 0 h 569626"/>
                  <a:gd name="connsiteX1" fmla="*/ 397239 w 398992"/>
                  <a:gd name="connsiteY1" fmla="*/ 0 h 569626"/>
                  <a:gd name="connsiteX2" fmla="*/ 398992 w 398992"/>
                  <a:gd name="connsiteY2" fmla="*/ 567324 h 569626"/>
                  <a:gd name="connsiteX3" fmla="*/ 0 w 398992"/>
                  <a:gd name="connsiteY3" fmla="*/ 569626 h 569626"/>
                  <a:gd name="connsiteX0" fmla="*/ 22485 w 398992"/>
                  <a:gd name="connsiteY0" fmla="*/ 0 h 570440"/>
                  <a:gd name="connsiteX1" fmla="*/ 397239 w 398992"/>
                  <a:gd name="connsiteY1" fmla="*/ 0 h 570440"/>
                  <a:gd name="connsiteX2" fmla="*/ 398992 w 398992"/>
                  <a:gd name="connsiteY2" fmla="*/ 570440 h 570440"/>
                  <a:gd name="connsiteX3" fmla="*/ 0 w 398992"/>
                  <a:gd name="connsiteY3" fmla="*/ 569626 h 570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992" h="570440">
                    <a:moveTo>
                      <a:pt x="22485" y="0"/>
                    </a:moveTo>
                    <a:lnTo>
                      <a:pt x="397239" y="0"/>
                    </a:lnTo>
                    <a:cubicBezTo>
                      <a:pt x="397823" y="189108"/>
                      <a:pt x="398408" y="381332"/>
                      <a:pt x="398992" y="570440"/>
                    </a:cubicBezTo>
                    <a:lnTo>
                      <a:pt x="0" y="569626"/>
                    </a:lnTo>
                  </a:path>
                </a:pathLst>
              </a:custGeom>
              <a:noFill/>
              <a:ln w="127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2389291" y="3073637"/>
                <a:ext cx="815503" cy="2510565"/>
              </a:xfrm>
              <a:custGeom>
                <a:avLst/>
                <a:gdLst>
                  <a:gd name="connsiteX0" fmla="*/ 22485 w 397239"/>
                  <a:gd name="connsiteY0" fmla="*/ 0 h 569626"/>
                  <a:gd name="connsiteX1" fmla="*/ 397239 w 397239"/>
                  <a:gd name="connsiteY1" fmla="*/ 0 h 569626"/>
                  <a:gd name="connsiteX2" fmla="*/ 397239 w 397239"/>
                  <a:gd name="connsiteY2" fmla="*/ 562131 h 569626"/>
                  <a:gd name="connsiteX3" fmla="*/ 0 w 397239"/>
                  <a:gd name="connsiteY3" fmla="*/ 569626 h 569626"/>
                  <a:gd name="connsiteX0" fmla="*/ 3349 w 378103"/>
                  <a:gd name="connsiteY0" fmla="*/ 0 h 564029"/>
                  <a:gd name="connsiteX1" fmla="*/ 378103 w 378103"/>
                  <a:gd name="connsiteY1" fmla="*/ 0 h 564029"/>
                  <a:gd name="connsiteX2" fmla="*/ 378103 w 378103"/>
                  <a:gd name="connsiteY2" fmla="*/ 562131 h 564029"/>
                  <a:gd name="connsiteX3" fmla="*/ 0 w 378103"/>
                  <a:gd name="connsiteY3" fmla="*/ 564029 h 564029"/>
                  <a:gd name="connsiteX0" fmla="*/ 3349 w 378103"/>
                  <a:gd name="connsiteY0" fmla="*/ 0 h 562503"/>
                  <a:gd name="connsiteX1" fmla="*/ 378103 w 378103"/>
                  <a:gd name="connsiteY1" fmla="*/ 0 h 562503"/>
                  <a:gd name="connsiteX2" fmla="*/ 378103 w 378103"/>
                  <a:gd name="connsiteY2" fmla="*/ 562131 h 562503"/>
                  <a:gd name="connsiteX3" fmla="*/ 0 w 378103"/>
                  <a:gd name="connsiteY3" fmla="*/ 562503 h 56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103" h="562503">
                    <a:moveTo>
                      <a:pt x="3349" y="0"/>
                    </a:moveTo>
                    <a:lnTo>
                      <a:pt x="378103" y="0"/>
                    </a:lnTo>
                    <a:lnTo>
                      <a:pt x="378103" y="562131"/>
                    </a:lnTo>
                    <a:lnTo>
                      <a:pt x="0" y="562503"/>
                    </a:lnTo>
                  </a:path>
                </a:pathLst>
              </a:custGeom>
              <a:noFill/>
              <a:ln w="127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556906" y="2828306"/>
                <a:ext cx="400706" cy="245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links</a:t>
                </a:r>
                <a:endParaRPr lang="en-US" sz="9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51611" y="2866395"/>
                <a:ext cx="489298" cy="245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chemeClr val="accent3">
                        <a:lumMod val="75000"/>
                      </a:schemeClr>
                    </a:solidFill>
                  </a:rPr>
                  <a:t>entrys</a:t>
                </a:r>
                <a:endParaRPr lang="en-US" sz="9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091714" y="6614934"/>
                <a:ext cx="1288050" cy="508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LocalTime</a:t>
                </a:r>
                <a:r>
                  <a:rPr lang="en-US" sz="9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9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n-US" sz="900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Parameters</a:t>
                </a:r>
                <a:endParaRPr 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86011" y="3073637"/>
                <a:ext cx="814390" cy="3725354"/>
              </a:xfrm>
              <a:custGeom>
                <a:avLst/>
                <a:gdLst>
                  <a:gd name="connsiteX0" fmla="*/ 22485 w 397239"/>
                  <a:gd name="connsiteY0" fmla="*/ 0 h 569626"/>
                  <a:gd name="connsiteX1" fmla="*/ 397239 w 397239"/>
                  <a:gd name="connsiteY1" fmla="*/ 0 h 569626"/>
                  <a:gd name="connsiteX2" fmla="*/ 397239 w 397239"/>
                  <a:gd name="connsiteY2" fmla="*/ 562131 h 569626"/>
                  <a:gd name="connsiteX3" fmla="*/ 0 w 397239"/>
                  <a:gd name="connsiteY3" fmla="*/ 569626 h 569626"/>
                  <a:gd name="connsiteX0" fmla="*/ 3349 w 378103"/>
                  <a:gd name="connsiteY0" fmla="*/ 0 h 564029"/>
                  <a:gd name="connsiteX1" fmla="*/ 378103 w 378103"/>
                  <a:gd name="connsiteY1" fmla="*/ 0 h 564029"/>
                  <a:gd name="connsiteX2" fmla="*/ 378103 w 378103"/>
                  <a:gd name="connsiteY2" fmla="*/ 562131 h 564029"/>
                  <a:gd name="connsiteX3" fmla="*/ 0 w 378103"/>
                  <a:gd name="connsiteY3" fmla="*/ 564029 h 564029"/>
                  <a:gd name="connsiteX0" fmla="*/ 3349 w 378103"/>
                  <a:gd name="connsiteY0" fmla="*/ 0 h 562503"/>
                  <a:gd name="connsiteX1" fmla="*/ 378103 w 378103"/>
                  <a:gd name="connsiteY1" fmla="*/ 0 h 562503"/>
                  <a:gd name="connsiteX2" fmla="*/ 378103 w 378103"/>
                  <a:gd name="connsiteY2" fmla="*/ 562131 h 562503"/>
                  <a:gd name="connsiteX3" fmla="*/ 0 w 378103"/>
                  <a:gd name="connsiteY3" fmla="*/ 562503 h 562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103" h="562503">
                    <a:moveTo>
                      <a:pt x="3349" y="0"/>
                    </a:moveTo>
                    <a:lnTo>
                      <a:pt x="378103" y="0"/>
                    </a:lnTo>
                    <a:lnTo>
                      <a:pt x="378103" y="562131"/>
                    </a:lnTo>
                    <a:lnTo>
                      <a:pt x="0" y="562503"/>
                    </a:lnTo>
                  </a:path>
                </a:pathLst>
              </a:custGeom>
              <a:noFill/>
              <a:ln w="127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cxnSp>
            <p:nvCxnSpPr>
              <p:cNvPr id="74" name="Shape 49"/>
              <p:cNvCxnSpPr>
                <a:endCxn id="72" idx="1"/>
              </p:cNvCxnSpPr>
              <p:nvPr/>
            </p:nvCxnSpPr>
            <p:spPr>
              <a:xfrm rot="16200000" flipH="1">
                <a:off x="-882344" y="4894875"/>
                <a:ext cx="3416987" cy="53113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Rounded Rectangle 64"/>
          <p:cNvSpPr/>
          <p:nvPr/>
        </p:nvSpPr>
        <p:spPr>
          <a:xfrm>
            <a:off x="1090595" y="5313221"/>
            <a:ext cx="1195405" cy="47797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Entry:ElectricPowerUsageSummary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2286000" y="2590800"/>
            <a:ext cx="767310" cy="2971800"/>
          </a:xfrm>
          <a:custGeom>
            <a:avLst/>
            <a:gdLst>
              <a:gd name="connsiteX0" fmla="*/ 22485 w 397239"/>
              <a:gd name="connsiteY0" fmla="*/ 0 h 569626"/>
              <a:gd name="connsiteX1" fmla="*/ 397239 w 397239"/>
              <a:gd name="connsiteY1" fmla="*/ 0 h 569626"/>
              <a:gd name="connsiteX2" fmla="*/ 397239 w 397239"/>
              <a:gd name="connsiteY2" fmla="*/ 562131 h 569626"/>
              <a:gd name="connsiteX3" fmla="*/ 0 w 397239"/>
              <a:gd name="connsiteY3" fmla="*/ 569626 h 569626"/>
              <a:gd name="connsiteX0" fmla="*/ 3349 w 378103"/>
              <a:gd name="connsiteY0" fmla="*/ 0 h 564029"/>
              <a:gd name="connsiteX1" fmla="*/ 378103 w 378103"/>
              <a:gd name="connsiteY1" fmla="*/ 0 h 564029"/>
              <a:gd name="connsiteX2" fmla="*/ 378103 w 378103"/>
              <a:gd name="connsiteY2" fmla="*/ 562131 h 564029"/>
              <a:gd name="connsiteX3" fmla="*/ 0 w 378103"/>
              <a:gd name="connsiteY3" fmla="*/ 564029 h 564029"/>
              <a:gd name="connsiteX0" fmla="*/ 3349 w 378103"/>
              <a:gd name="connsiteY0" fmla="*/ 0 h 562503"/>
              <a:gd name="connsiteX1" fmla="*/ 378103 w 378103"/>
              <a:gd name="connsiteY1" fmla="*/ 0 h 562503"/>
              <a:gd name="connsiteX2" fmla="*/ 378103 w 378103"/>
              <a:gd name="connsiteY2" fmla="*/ 562131 h 562503"/>
              <a:gd name="connsiteX3" fmla="*/ 0 w 378103"/>
              <a:gd name="connsiteY3" fmla="*/ 562503 h 56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103" h="562503">
                <a:moveTo>
                  <a:pt x="3349" y="0"/>
                </a:moveTo>
                <a:lnTo>
                  <a:pt x="378103" y="0"/>
                </a:lnTo>
                <a:lnTo>
                  <a:pt x="378103" y="562131"/>
                </a:lnTo>
                <a:lnTo>
                  <a:pt x="0" y="562503"/>
                </a:ln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5813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martgrid_template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GIG">
  <a:themeElements>
    <a:clrScheme name="Smart Grid Colors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2B4C74"/>
      </a:accent1>
      <a:accent2>
        <a:srgbClr val="21669F"/>
      </a:accent2>
      <a:accent3>
        <a:srgbClr val="84979E"/>
      </a:accent3>
      <a:accent4>
        <a:srgbClr val="85B043"/>
      </a:accent4>
      <a:accent5>
        <a:srgbClr val="B8D51F"/>
      </a:accent5>
      <a:accent6>
        <a:srgbClr val="78ABC2"/>
      </a:accent6>
      <a:hlink>
        <a:srgbClr val="254162"/>
      </a:hlink>
      <a:folHlink>
        <a:srgbClr val="254162"/>
      </a:folHlink>
    </a:clrScheme>
    <a:fontScheme name="Smart Grid Templat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tx1"/>
          </a:solidFill>
        </a:ln>
        <a:effectLst/>
      </a:spPr>
      <a:bodyPr tIns="91440" bIns="91440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  <a:txDef>
      <a:spPr>
        <a:noFill/>
      </a:spPr>
      <a:bodyPr wrap="square" tIns="91440" bIns="91440" rtlCol="0">
        <a:noAutofit/>
      </a:bodyPr>
      <a:lstStyle>
        <a:defPPr marL="0" indent="0">
          <a:buFont typeface="Arial" pitchFamily="34" charset="0"/>
          <a:buNone/>
          <a:defRPr sz="1400" dirty="0" err="1" smtClean="0"/>
        </a:defPPr>
      </a:lstStyle>
    </a:txDef>
  </a:objectDefaults>
  <a:extraClrSchemeLst>
    <a:extraClrScheme>
      <a:clrScheme name="energy practice template 1">
        <a:dk1>
          <a:srgbClr val="000000"/>
        </a:dk1>
        <a:lt1>
          <a:srgbClr val="FFFFFF"/>
        </a:lt1>
        <a:dk2>
          <a:srgbClr val="5C1C49"/>
        </a:dk2>
        <a:lt2>
          <a:srgbClr val="B3C4D1"/>
        </a:lt2>
        <a:accent1>
          <a:srgbClr val="093678"/>
        </a:accent1>
        <a:accent2>
          <a:srgbClr val="FDDC51"/>
        </a:accent2>
        <a:accent3>
          <a:srgbClr val="FFFFFF"/>
        </a:accent3>
        <a:accent4>
          <a:srgbClr val="000000"/>
        </a:accent4>
        <a:accent5>
          <a:srgbClr val="AAAEBE"/>
        </a:accent5>
        <a:accent6>
          <a:srgbClr val="E5C749"/>
        </a:accent6>
        <a:hlink>
          <a:srgbClr val="8F2E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5C2801"/>
    </a:custClr>
    <a:custClr name="Custom Color 2">
      <a:srgbClr val="8F2E00"/>
    </a:custClr>
    <a:custClr name="Custom Color 3">
      <a:srgbClr val="B16D4D"/>
    </a:custClr>
    <a:custClr name="Custom Color 4">
      <a:srgbClr val="9D7792"/>
    </a:custClr>
    <a:custClr name="Custom Color 5">
      <a:srgbClr val="5B7FB5"/>
    </a:custClr>
    <a:custClr name="Custom Color 6">
      <a:srgbClr val="2D9F97"/>
    </a:custClr>
    <a:custClr name="Custom Color 7">
      <a:srgbClr val="79805A"/>
    </a:custClr>
  </a:custClr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Arnold_UNH02242012.pptx</Template>
  <TotalTime>31324</TotalTime>
  <Words>594</Words>
  <Application>Microsoft Macintosh PowerPoint</Application>
  <PresentationFormat>On-screen Show (4:3)</PresentationFormat>
  <Paragraphs>137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smartgrid_templateel</vt:lpstr>
      <vt:lpstr>SGIG</vt:lpstr>
      <vt:lpstr>PowerPoint Presentation</vt:lpstr>
      <vt:lpstr>Green Button Technology</vt:lpstr>
      <vt:lpstr>Smart Grid Consumer Domain  </vt:lpstr>
      <vt:lpstr> Green Button Privacy and Security</vt:lpstr>
      <vt:lpstr>Both Utility and Facility Data</vt:lpstr>
      <vt:lpstr>Green Button Connect My Data</vt:lpstr>
      <vt:lpstr>Green Button Data Exchange</vt:lpstr>
      <vt:lpstr>NAESB ESPI REQ.21 aka Green Button</vt:lpstr>
      <vt:lpstr>Composition and Atom Feed</vt:lpstr>
      <vt:lpstr>Green Button Connect My Data Registration</vt:lpstr>
      <vt:lpstr>Green Button Connect My Data Status and Notification</vt:lpstr>
      <vt:lpstr>Green Button Connect My Data User Experience Guidelines</vt:lpstr>
      <vt:lpstr>Green Button Connect My Data RetailCustomer Authorization</vt:lpstr>
      <vt:lpstr>Green Button Connect My Data RetailCustomer Authorization</vt:lpstr>
      <vt:lpstr>Green Button Connect My Data Data Flows</vt:lpstr>
      <vt:lpstr>Open Source Green Button https://github.com/energyos </vt:lpstr>
      <vt:lpstr>Green Button Connect My Data Sandbox http://services.greenbuttondata.org/</vt:lpstr>
      <vt:lpstr>Green Button CMD Live API</vt:lpstr>
      <vt:lpstr>Simple Agency Energy Manager</vt:lpstr>
      <vt:lpstr>Where is More Technical Information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</dc:title>
  <dc:creator>David Wollman</dc:creator>
  <cp:lastModifiedBy>John Teeter</cp:lastModifiedBy>
  <cp:revision>827</cp:revision>
  <cp:lastPrinted>2014-04-16T16:53:00Z</cp:lastPrinted>
  <dcterms:created xsi:type="dcterms:W3CDTF">2012-03-01T01:21:16Z</dcterms:created>
  <dcterms:modified xsi:type="dcterms:W3CDTF">2014-07-02T13:27:36Z</dcterms:modified>
</cp:coreProperties>
</file>